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36"/>
  </p:notesMasterIdLst>
  <p:sldIdLst>
    <p:sldId id="256" r:id="rId2"/>
    <p:sldId id="298" r:id="rId3"/>
    <p:sldId id="299" r:id="rId4"/>
    <p:sldId id="300" r:id="rId5"/>
    <p:sldId id="303" r:id="rId6"/>
    <p:sldId id="305" r:id="rId7"/>
    <p:sldId id="301" r:id="rId8"/>
    <p:sldId id="317" r:id="rId9"/>
    <p:sldId id="316" r:id="rId10"/>
    <p:sldId id="321" r:id="rId11"/>
    <p:sldId id="302" r:id="rId12"/>
    <p:sldId id="306" r:id="rId13"/>
    <p:sldId id="304" r:id="rId14"/>
    <p:sldId id="307" r:id="rId15"/>
    <p:sldId id="308" r:id="rId16"/>
    <p:sldId id="309" r:id="rId17"/>
    <p:sldId id="310" r:id="rId18"/>
    <p:sldId id="311" r:id="rId19"/>
    <p:sldId id="312" r:id="rId20"/>
    <p:sldId id="313" r:id="rId21"/>
    <p:sldId id="314" r:id="rId22"/>
    <p:sldId id="319" r:id="rId23"/>
    <p:sldId id="320" r:id="rId24"/>
    <p:sldId id="334" r:id="rId25"/>
    <p:sldId id="323" r:id="rId26"/>
    <p:sldId id="322" r:id="rId27"/>
    <p:sldId id="326" r:id="rId28"/>
    <p:sldId id="324" r:id="rId29"/>
    <p:sldId id="327" r:id="rId30"/>
    <p:sldId id="328" r:id="rId31"/>
    <p:sldId id="329" r:id="rId32"/>
    <p:sldId id="333" r:id="rId33"/>
    <p:sldId id="330" r:id="rId34"/>
    <p:sldId id="331" r:id="rId35"/>
  </p:sldIdLst>
  <p:sldSz cx="24384000" cy="13716000"/>
  <p:notesSz cx="6858000" cy="9144000"/>
  <p:defaultTextStyle>
    <a:defPPr>
      <a:defRPr lang="es-ES"/>
    </a:defPPr>
    <a:lvl1pPr algn="ctr" defTabSz="825500" rtl="0" fontAlgn="base" hangingPunct="0">
      <a:spcBef>
        <a:spcPct val="0"/>
      </a:spcBef>
      <a:spcAft>
        <a:spcPct val="0"/>
      </a:spcAft>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1pPr>
    <a:lvl2pPr marL="342900" indent="114300" algn="ctr" defTabSz="825500" rtl="0" fontAlgn="base" hangingPunct="0">
      <a:spcBef>
        <a:spcPct val="0"/>
      </a:spcBef>
      <a:spcAft>
        <a:spcPct val="0"/>
      </a:spcAft>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2pPr>
    <a:lvl3pPr marL="685800" indent="228600" algn="ctr" defTabSz="825500" rtl="0" fontAlgn="base" hangingPunct="0">
      <a:spcBef>
        <a:spcPct val="0"/>
      </a:spcBef>
      <a:spcAft>
        <a:spcPct val="0"/>
      </a:spcAft>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3pPr>
    <a:lvl4pPr marL="1028700" indent="342900" algn="ctr" defTabSz="825500" rtl="0" fontAlgn="base" hangingPunct="0">
      <a:spcBef>
        <a:spcPct val="0"/>
      </a:spcBef>
      <a:spcAft>
        <a:spcPct val="0"/>
      </a:spcAft>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4pPr>
    <a:lvl5pPr marL="1371600" indent="457200" algn="ctr" defTabSz="825500" rtl="0" fontAlgn="base" hangingPunct="0">
      <a:spcBef>
        <a:spcPct val="0"/>
      </a:spcBef>
      <a:spcAft>
        <a:spcPct val="0"/>
      </a:spcAft>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5pPr>
    <a:lvl6pPr marL="2286000" algn="l" defTabSz="914400" rtl="0" eaLnBrk="1" latinLnBrk="0" hangingPunct="1">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6pPr>
    <a:lvl7pPr marL="2743200" algn="l" defTabSz="914400" rtl="0" eaLnBrk="1" latinLnBrk="0" hangingPunct="1">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7pPr>
    <a:lvl8pPr marL="3200400" algn="l" defTabSz="914400" rtl="0" eaLnBrk="1" latinLnBrk="0" hangingPunct="1">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8pPr>
    <a:lvl9pPr marL="3657600" algn="l" defTabSz="914400" rtl="0" eaLnBrk="1" latinLnBrk="0" hangingPunct="1">
      <a:defRPr sz="8000" kern="1200">
        <a:solidFill>
          <a:srgbClr val="FFFFFF"/>
        </a:solidFill>
        <a:latin typeface="League Gothic" panose="00000500000000000000" pitchFamily="50" charset="0"/>
        <a:ea typeface="MS PGothic" panose="020B0600070205080204" pitchFamily="34" charset="-128"/>
        <a:cs typeface="+mn-cs"/>
        <a:sym typeface="League Gothic" panose="00000500000000000000" pitchFamily="50"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7" d="100"/>
          <a:sy n="37" d="100"/>
        </p:scale>
        <p:origin x="936" y="62"/>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a:t>US Troops Killed In Iraq 2003-2007</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US KIA</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2003</c:v>
                </c:pt>
                <c:pt idx="1">
                  <c:v>2004</c:v>
                </c:pt>
                <c:pt idx="2">
                  <c:v>2005</c:v>
                </c:pt>
                <c:pt idx="3">
                  <c:v>2006</c:v>
                </c:pt>
                <c:pt idx="4">
                  <c:v>2007</c:v>
                </c:pt>
              </c:numCache>
            </c:numRef>
          </c:cat>
          <c:val>
            <c:numRef>
              <c:f>Sheet1!$B$2:$B$6</c:f>
              <c:numCache>
                <c:formatCode>General</c:formatCode>
                <c:ptCount val="5"/>
                <c:pt idx="0">
                  <c:v>486</c:v>
                </c:pt>
                <c:pt idx="1">
                  <c:v>849</c:v>
                </c:pt>
                <c:pt idx="2">
                  <c:v>846</c:v>
                </c:pt>
                <c:pt idx="3">
                  <c:v>823</c:v>
                </c:pt>
                <c:pt idx="4">
                  <c:v>904</c:v>
                </c:pt>
              </c:numCache>
            </c:numRef>
          </c:val>
          <c:smooth val="0"/>
        </c:ser>
        <c:dLbls>
          <c:dLblPos val="ctr"/>
          <c:showLegendKey val="0"/>
          <c:showVal val="1"/>
          <c:showCatName val="0"/>
          <c:showSerName val="0"/>
          <c:showPercent val="0"/>
          <c:showBubbleSize val="0"/>
        </c:dLbls>
        <c:smooth val="0"/>
        <c:axId val="247949808"/>
        <c:axId val="247947632"/>
      </c:lineChart>
      <c:catAx>
        <c:axId val="24794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47947632"/>
        <c:crosses val="autoZero"/>
        <c:auto val="1"/>
        <c:lblAlgn val="ctr"/>
        <c:lblOffset val="100"/>
        <c:noMultiLvlLbl val="0"/>
      </c:catAx>
      <c:valAx>
        <c:axId val="2479476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47949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800" b="0" i="0" u="none" strike="noStrike" kern="1200" spc="0" baseline="0">
                <a:solidFill>
                  <a:schemeClr val="tx1">
                    <a:lumMod val="65000"/>
                    <a:lumOff val="35000"/>
                  </a:schemeClr>
                </a:solidFill>
                <a:latin typeface="+mn-lt"/>
                <a:ea typeface="+mn-ea"/>
                <a:cs typeface="+mn-cs"/>
              </a:defRPr>
            </a:pPr>
            <a:r>
              <a:rPr lang="en-US" sz="4800" b="1" dirty="0">
                <a:latin typeface="League Gothic" panose="00000500000000000000" pitchFamily="50" charset="0"/>
                <a:cs typeface="Verdana"/>
              </a:rPr>
              <a:t>US Troops Killed in Iraq 2003-2014</a:t>
            </a:r>
          </a:p>
        </c:rich>
      </c:tx>
      <c:layout/>
      <c:overlay val="0"/>
      <c:spPr>
        <a:noFill/>
        <a:ln>
          <a:noFill/>
        </a:ln>
        <a:effectLst/>
      </c:spPr>
      <c:txPr>
        <a:bodyPr rot="0" spcFirstLastPara="1" vertOverflow="ellipsis" vert="horz" wrap="square" anchor="ctr" anchorCtr="1"/>
        <a:lstStyle/>
        <a:p>
          <a:pPr>
            <a:defRPr sz="4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925397346165102E-2"/>
          <c:y val="0.107206425733606"/>
          <c:w val="0.93881534339457595"/>
          <c:h val="0.75847657204748398"/>
        </c:manualLayout>
      </c:layout>
      <c:lineChart>
        <c:grouping val="standard"/>
        <c:varyColors val="0"/>
        <c:ser>
          <c:idx val="0"/>
          <c:order val="0"/>
          <c:tx>
            <c:strRef>
              <c:f>Sheet1!$B$1</c:f>
              <c:strCache>
                <c:ptCount val="1"/>
                <c:pt idx="0">
                  <c:v>US KIA</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2014</c:v>
                </c:pt>
              </c:numCache>
            </c:numRef>
          </c:cat>
          <c:val>
            <c:numRef>
              <c:f>Sheet1!$B$2:$B$12</c:f>
              <c:numCache>
                <c:formatCode>General</c:formatCode>
                <c:ptCount val="11"/>
                <c:pt idx="0">
                  <c:v>486</c:v>
                </c:pt>
                <c:pt idx="1">
                  <c:v>849</c:v>
                </c:pt>
                <c:pt idx="2">
                  <c:v>846</c:v>
                </c:pt>
                <c:pt idx="3">
                  <c:v>823</c:v>
                </c:pt>
                <c:pt idx="4">
                  <c:v>904</c:v>
                </c:pt>
                <c:pt idx="5">
                  <c:v>314</c:v>
                </c:pt>
                <c:pt idx="6">
                  <c:v>149</c:v>
                </c:pt>
                <c:pt idx="7">
                  <c:v>60</c:v>
                </c:pt>
                <c:pt idx="8">
                  <c:v>54</c:v>
                </c:pt>
                <c:pt idx="9">
                  <c:v>1</c:v>
                </c:pt>
                <c:pt idx="10">
                  <c:v>3</c:v>
                </c:pt>
              </c:numCache>
            </c:numRef>
          </c:val>
          <c:smooth val="0"/>
        </c:ser>
        <c:dLbls>
          <c:dLblPos val="ctr"/>
          <c:showLegendKey val="0"/>
          <c:showVal val="1"/>
          <c:showCatName val="0"/>
          <c:showSerName val="0"/>
          <c:showPercent val="0"/>
          <c:showBubbleSize val="0"/>
        </c:dLbls>
        <c:smooth val="0"/>
        <c:axId val="261011824"/>
        <c:axId val="261015088"/>
      </c:lineChart>
      <c:catAx>
        <c:axId val="26101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015088"/>
        <c:crosses val="autoZero"/>
        <c:auto val="1"/>
        <c:lblAlgn val="ctr"/>
        <c:lblOffset val="100"/>
        <c:noMultiLvlLbl val="0"/>
      </c:catAx>
      <c:valAx>
        <c:axId val="261015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61011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205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noProof="0" smtClean="0">
                <a:sym typeface="Lucida Grande" charset="0"/>
              </a:rPr>
              <a:t>Click to edit Master text styles</a:t>
            </a:r>
          </a:p>
          <a:p>
            <a:pPr lvl="1"/>
            <a:r>
              <a:rPr lang="es-ES" noProof="0" smtClean="0">
                <a:sym typeface="Lucida Grande" charset="0"/>
              </a:rPr>
              <a:t>Second level</a:t>
            </a:r>
          </a:p>
          <a:p>
            <a:pPr lvl="2"/>
            <a:r>
              <a:rPr lang="es-ES" noProof="0" smtClean="0">
                <a:sym typeface="Lucida Grande" charset="0"/>
              </a:rPr>
              <a:t>Third level</a:t>
            </a:r>
          </a:p>
          <a:p>
            <a:pPr lvl="3"/>
            <a:r>
              <a:rPr lang="es-ES" noProof="0" smtClean="0">
                <a:sym typeface="Lucida Grande" charset="0"/>
              </a:rPr>
              <a:t>Fourth level</a:t>
            </a:r>
          </a:p>
          <a:p>
            <a:pPr lvl="4"/>
            <a:r>
              <a:rPr lang="es-ES" noProof="0" smtClean="0">
                <a:sym typeface="Lucida Grande" charset="0"/>
              </a:rPr>
              <a:t>Fifth level</a:t>
            </a:r>
          </a:p>
        </p:txBody>
      </p:sp>
    </p:spTree>
    <p:extLst>
      <p:ext uri="{BB962C8B-B14F-4D97-AF65-F5344CB8AC3E}">
        <p14:creationId xmlns:p14="http://schemas.microsoft.com/office/powerpoint/2010/main" val="3398225377"/>
      </p:ext>
    </p:extLst>
  </p:cSld>
  <p:clrMap bg1="lt1" tx1="dk1" bg2="lt2" tx2="dk2" accent1="accent1" accent2="accent2" accent3="accent3" accent4="accent4" accent5="accent5" accent6="accent6" hlink="hlink" folHlink="folHlink"/>
  <p:notesStyle>
    <a:lvl1pPr algn="l" defTabSz="825500" rtl="0" eaLnBrk="0" fontAlgn="base" hangingPunct="0">
      <a:spcBef>
        <a:spcPct val="0"/>
      </a:spcBef>
      <a:spcAft>
        <a:spcPct val="0"/>
      </a:spcAft>
      <a:defRPr sz="2200" kern="1200">
        <a:solidFill>
          <a:srgbClr val="000000"/>
        </a:solidFill>
        <a:latin typeface="Lucida Grande" charset="0"/>
        <a:ea typeface="MS PGothic" panose="020B0600070205080204" pitchFamily="34" charset="-128"/>
        <a:cs typeface="Lucida Grande" charset="0"/>
        <a:sym typeface="Lucida Grande" charset="0"/>
      </a:defRPr>
    </a:lvl1pPr>
    <a:lvl2pPr marL="2286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2pPr>
    <a:lvl3pPr marL="4572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3pPr>
    <a:lvl4pPr marL="6858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4pPr>
    <a:lvl5pPr marL="914400" algn="l" defTabSz="825500" rtl="0" eaLnBrk="0" fontAlgn="base" hangingPunct="0">
      <a:spcBef>
        <a:spcPct val="0"/>
      </a:spcBef>
      <a:spcAft>
        <a:spcPct val="0"/>
      </a:spcAft>
      <a:defRPr sz="2200" kern="1200">
        <a:solidFill>
          <a:srgbClr val="000000"/>
        </a:solidFill>
        <a:latin typeface="Lucida Grande" charset="0"/>
        <a:ea typeface="Lucida Grande" charset="0"/>
        <a:cs typeface="Lucida Grande" charset="0"/>
        <a:sym typeface="Lucida Grande"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a:t>A typical Army Special Forces “A-team” has twelve people. A team leader, who is a commissioned officer, a warrant officer, a team sergeant (who runs the team in day to day operations), an intelligence sergeant, and two each of special forces weapons, demolition, medical, and communications sergeants. Each team has all the capabilities to carry out their mission from start to finish. And they conduct cross-training across each skill set. They want to make sure, for example, that if both of the medics get killed, the communications specialist can patch up the weapons specialist. Another way the Special Forces operate is that, unlike much of the “regular” military, they don’t separate intelligence gathering and operations planning. There are no handoffs from one team to another where mistakes are might be made. Special Forces don’t want any </a:t>
            </a:r>
            <a:r>
              <a:rPr lang="x-none" i="1"/>
              <a:t>Challenger</a:t>
            </a:r>
            <a:r>
              <a:rPr lang="x-none"/>
              <a:t> disasters. As a result there’s constant communication among the people collecting the intelligence, those planning what to do with it, and those who’ll be going through the door.</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169F092-46D3-CA41-9AAE-3CED97C2AF54}" type="slidenum">
              <a:rPr lang="en-US" smtClean="0"/>
              <a:t>12</a:t>
            </a:fld>
            <a:endParaRPr lang="en-US"/>
          </a:p>
        </p:txBody>
      </p:sp>
    </p:spTree>
    <p:extLst>
      <p:ext uri="{BB962C8B-B14F-4D97-AF65-F5344CB8AC3E}">
        <p14:creationId xmlns:p14="http://schemas.microsoft.com/office/powerpoint/2010/main" val="315872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T-shaped people</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282EADB-8209-41AD-888D-39274E11220D}" type="slidenum">
              <a:rPr lang="en-US" smtClean="0"/>
              <a:t>14</a:t>
            </a:fld>
            <a:endParaRPr lang="en-US"/>
          </a:p>
        </p:txBody>
      </p:sp>
    </p:spTree>
    <p:extLst>
      <p:ext uri="{BB962C8B-B14F-4D97-AF65-F5344CB8AC3E}">
        <p14:creationId xmlns:p14="http://schemas.microsoft.com/office/powerpoint/2010/main" val="356722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FBI, Treasury,</a:t>
            </a:r>
            <a:r>
              <a:rPr lang="en-US" baseline="0" dirty="0" smtClean="0"/>
              <a:t> CIA, NSA, Geo Spatial…all in the same room with the SOF.</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169F092-46D3-CA41-9AAE-3CED97C2AF54}" type="slidenum">
              <a:rPr lang="en-US" smtClean="0"/>
              <a:t>19</a:t>
            </a:fld>
            <a:endParaRPr lang="en-US"/>
          </a:p>
        </p:txBody>
      </p:sp>
    </p:spTree>
    <p:extLst>
      <p:ext uri="{BB962C8B-B14F-4D97-AF65-F5344CB8AC3E}">
        <p14:creationId xmlns:p14="http://schemas.microsoft.com/office/powerpoint/2010/main" val="269842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Goes</a:t>
            </a:r>
            <a:r>
              <a:rPr lang="en-US" baseline="0" dirty="0" smtClean="0"/>
              <a:t> back to leadership…this was pushed by the President. IF </a:t>
            </a:r>
            <a:r>
              <a:rPr lang="en-US" baseline="0" dirty="0" err="1" smtClean="0"/>
              <a:t>Petraeus</a:t>
            </a:r>
            <a:r>
              <a:rPr lang="en-US" baseline="0" dirty="0" smtClean="0"/>
              <a:t> complained, you’d have to answer to the White House.</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0169F092-46D3-CA41-9AAE-3CED97C2AF54}" type="slidenum">
              <a:rPr lang="en-US" smtClean="0"/>
              <a:t>21</a:t>
            </a:fld>
            <a:endParaRPr lang="en-US"/>
          </a:p>
        </p:txBody>
      </p:sp>
    </p:spTree>
    <p:extLst>
      <p:ext uri="{BB962C8B-B14F-4D97-AF65-F5344CB8AC3E}">
        <p14:creationId xmlns:p14="http://schemas.microsoft.com/office/powerpoint/2010/main" val="2307083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what </a:t>
            </a:r>
            <a:r>
              <a:rPr lang="en-US" dirty="0" err="1" smtClean="0"/>
              <a:t>Gripen</a:t>
            </a:r>
            <a:r>
              <a:rPr lang="en-US" dirty="0" smtClean="0"/>
              <a:t> is doing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169F092-46D3-CA41-9AAE-3CED97C2AF54}" type="slidenum">
              <a:rPr lang="en-US" smtClean="0"/>
              <a:t>27</a:t>
            </a:fld>
            <a:endParaRPr lang="en-US"/>
          </a:p>
        </p:txBody>
      </p:sp>
    </p:spTree>
    <p:extLst>
      <p:ext uri="{BB962C8B-B14F-4D97-AF65-F5344CB8AC3E}">
        <p14:creationId xmlns:p14="http://schemas.microsoft.com/office/powerpoint/2010/main" val="201745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DoD</a:t>
            </a:r>
            <a:r>
              <a:rPr lang="en-US" dirty="0" smtClean="0"/>
              <a:t>,</a:t>
            </a:r>
            <a:r>
              <a:rPr lang="en-US" baseline="0" dirty="0" smtClean="0"/>
              <a:t> VA…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169F092-46D3-CA41-9AAE-3CED97C2AF54}" type="slidenum">
              <a:rPr lang="en-US" smtClean="0"/>
              <a:t>28</a:t>
            </a:fld>
            <a:endParaRPr lang="en-US"/>
          </a:p>
        </p:txBody>
      </p:sp>
    </p:spTree>
    <p:extLst>
      <p:ext uri="{BB962C8B-B14F-4D97-AF65-F5344CB8AC3E}">
        <p14:creationId xmlns:p14="http://schemas.microsoft.com/office/powerpoint/2010/main" val="200085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Subordinates in the Prussian army were under no obligation to follow inappropriate orders. Moreover, it was an officer’s duty to disregard an inappropriate order. Researcher F. </a:t>
            </a:r>
            <a:r>
              <a:rPr lang="en-US" sz="1200" kern="1200" dirty="0" err="1" smtClean="0">
                <a:solidFill>
                  <a:schemeClr val="tx1"/>
                </a:solidFill>
                <a:effectLst/>
                <a:latin typeface="+mn-lt"/>
                <a:ea typeface="+mn-ea"/>
                <a:cs typeface="+mn-cs"/>
              </a:rPr>
              <a:t>Zilian</a:t>
            </a:r>
            <a:r>
              <a:rPr lang="en-US" sz="1200" kern="1200" dirty="0" smtClean="0">
                <a:solidFill>
                  <a:schemeClr val="tx1"/>
                </a:solidFill>
                <a:effectLst/>
                <a:latin typeface="+mn-lt"/>
                <a:ea typeface="+mn-ea"/>
                <a:cs typeface="+mn-cs"/>
              </a:rPr>
              <a:t> recounts the experience of one junior officer who had made a tactical error on the basis of his superior’s direction. The officer pointed out to Prince Frederick Charles that his training had stressed that he should treat a superior officer’s order as if it had been issued by the king. The prince is said to have replied: “His Majesty made you a major because he believed you would know when not to obey his orders.”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169F092-46D3-CA41-9AAE-3CED97C2AF54}" type="slidenum">
              <a:rPr lang="en-US" smtClean="0"/>
              <a:t>33</a:t>
            </a:fld>
            <a:endParaRPr lang="en-US"/>
          </a:p>
        </p:txBody>
      </p:sp>
    </p:spTree>
    <p:extLst>
      <p:ext uri="{BB962C8B-B14F-4D97-AF65-F5344CB8AC3E}">
        <p14:creationId xmlns:p14="http://schemas.microsoft.com/office/powerpoint/2010/main" val="3252978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828800" y="4260850"/>
            <a:ext cx="20726400" cy="2940050"/>
          </a:xfrm>
        </p:spPr>
        <p:txBody>
          <a:bodyPr/>
          <a:lstStyle/>
          <a:p>
            <a:r>
              <a:rPr lang="es-ES_tradnl" smtClean="0"/>
              <a:t>Clic para editar título</a:t>
            </a:r>
            <a:endParaRPr lang="es-ES"/>
          </a:p>
        </p:txBody>
      </p:sp>
      <p:sp>
        <p:nvSpPr>
          <p:cNvPr id="3" name="Subtítulo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Haga clic para modificar el estilo de subtítulo del patrón</a:t>
            </a:r>
            <a:endParaRPr lang="es-ES"/>
          </a:p>
        </p:txBody>
      </p:sp>
      <p:sp>
        <p:nvSpPr>
          <p:cNvPr id="4" name="Rectangle 3"/>
          <p:cNvSpPr>
            <a:spLocks noGrp="1"/>
          </p:cNvSpPr>
          <p:nvPr>
            <p:ph type="sldNum" sz="quarter" idx="10"/>
          </p:nvPr>
        </p:nvSpPr>
        <p:spPr>
          <a:ln/>
        </p:spPr>
        <p:txBody>
          <a:bodyPr/>
          <a:lstStyle>
            <a:lvl1pPr>
              <a:defRPr/>
            </a:lvl1pPr>
          </a:lstStyle>
          <a:p>
            <a:fld id="{D5ABDFF2-4FF3-4BB4-8312-205AE75B7879}" type="slidenum">
              <a:rPr lang="es-ES" altLang="en-US"/>
              <a:pPr/>
              <a:t>‹#›</a:t>
            </a:fld>
            <a:endParaRPr lang="es-ES" altLang="en-US" sz="2400"/>
          </a:p>
        </p:txBody>
      </p:sp>
    </p:spTree>
    <p:extLst>
      <p:ext uri="{BB962C8B-B14F-4D97-AF65-F5344CB8AC3E}">
        <p14:creationId xmlns:p14="http://schemas.microsoft.com/office/powerpoint/2010/main" val="2253319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3"/>
          <p:cNvSpPr>
            <a:spLocks noGrp="1"/>
          </p:cNvSpPr>
          <p:nvPr>
            <p:ph type="sldNum" sz="quarter" idx="10"/>
          </p:nvPr>
        </p:nvSpPr>
        <p:spPr>
          <a:ln/>
        </p:spPr>
        <p:txBody>
          <a:bodyPr/>
          <a:lstStyle>
            <a:lvl1pPr>
              <a:defRPr/>
            </a:lvl1pPr>
          </a:lstStyle>
          <a:p>
            <a:fld id="{18B7A584-7948-4ADA-86C0-B72643FEC1B5}" type="slidenum">
              <a:rPr lang="es-ES" altLang="en-US"/>
              <a:pPr/>
              <a:t>‹#›</a:t>
            </a:fld>
            <a:endParaRPr lang="es-ES" altLang="en-US" sz="2400"/>
          </a:p>
        </p:txBody>
      </p:sp>
    </p:spTree>
    <p:extLst>
      <p:ext uri="{BB962C8B-B14F-4D97-AF65-F5344CB8AC3E}">
        <p14:creationId xmlns:p14="http://schemas.microsoft.com/office/powerpoint/2010/main" val="3805146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7103725" y="2298700"/>
            <a:ext cx="4905375" cy="6362700"/>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2387600" y="2298700"/>
            <a:ext cx="14563725" cy="6362700"/>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3"/>
          <p:cNvSpPr>
            <a:spLocks noGrp="1"/>
          </p:cNvSpPr>
          <p:nvPr>
            <p:ph type="sldNum" sz="quarter" idx="10"/>
          </p:nvPr>
        </p:nvSpPr>
        <p:spPr>
          <a:ln/>
        </p:spPr>
        <p:txBody>
          <a:bodyPr/>
          <a:lstStyle>
            <a:lvl1pPr>
              <a:defRPr/>
            </a:lvl1pPr>
          </a:lstStyle>
          <a:p>
            <a:fld id="{5013885A-C53B-4142-9AB1-31B550872FD1}" type="slidenum">
              <a:rPr lang="es-ES" altLang="en-US"/>
              <a:pPr/>
              <a:t>‹#›</a:t>
            </a:fld>
            <a:endParaRPr lang="es-ES" altLang="en-US" sz="2400"/>
          </a:p>
        </p:txBody>
      </p:sp>
    </p:spTree>
    <p:extLst>
      <p:ext uri="{BB962C8B-B14F-4D97-AF65-F5344CB8AC3E}">
        <p14:creationId xmlns:p14="http://schemas.microsoft.com/office/powerpoint/2010/main" val="396797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Rectangle 3"/>
          <p:cNvSpPr>
            <a:spLocks noGrp="1"/>
          </p:cNvSpPr>
          <p:nvPr>
            <p:ph type="sldNum" sz="quarter" idx="10"/>
          </p:nvPr>
        </p:nvSpPr>
        <p:spPr>
          <a:ln/>
        </p:spPr>
        <p:txBody>
          <a:bodyPr/>
          <a:lstStyle>
            <a:lvl1pPr>
              <a:defRPr/>
            </a:lvl1pPr>
          </a:lstStyle>
          <a:p>
            <a:fld id="{5061A37E-4008-4137-9B33-DC568AE62922}" type="slidenum">
              <a:rPr lang="es-ES" altLang="en-US"/>
              <a:pPr/>
              <a:t>‹#›</a:t>
            </a:fld>
            <a:endParaRPr lang="es-ES" altLang="en-US" sz="2400"/>
          </a:p>
        </p:txBody>
      </p:sp>
    </p:spTree>
    <p:extLst>
      <p:ext uri="{BB962C8B-B14F-4D97-AF65-F5344CB8AC3E}">
        <p14:creationId xmlns:p14="http://schemas.microsoft.com/office/powerpoint/2010/main" val="358958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925638" y="8813800"/>
            <a:ext cx="20726400" cy="2724150"/>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Haga clic para modificar el estilo de texto del patrón</a:t>
            </a:r>
          </a:p>
        </p:txBody>
      </p:sp>
      <p:sp>
        <p:nvSpPr>
          <p:cNvPr id="4" name="Rectangle 3"/>
          <p:cNvSpPr>
            <a:spLocks noGrp="1"/>
          </p:cNvSpPr>
          <p:nvPr>
            <p:ph type="sldNum" sz="quarter" idx="10"/>
          </p:nvPr>
        </p:nvSpPr>
        <p:spPr>
          <a:ln/>
        </p:spPr>
        <p:txBody>
          <a:bodyPr/>
          <a:lstStyle>
            <a:lvl1pPr>
              <a:defRPr/>
            </a:lvl1pPr>
          </a:lstStyle>
          <a:p>
            <a:fld id="{1FF8C78B-825C-46EE-B119-8A5761A78934}" type="slidenum">
              <a:rPr lang="es-ES" altLang="en-US"/>
              <a:pPr/>
              <a:t>‹#›</a:t>
            </a:fld>
            <a:endParaRPr lang="es-ES" altLang="en-US" sz="2400"/>
          </a:p>
        </p:txBody>
      </p:sp>
    </p:spTree>
    <p:extLst>
      <p:ext uri="{BB962C8B-B14F-4D97-AF65-F5344CB8AC3E}">
        <p14:creationId xmlns:p14="http://schemas.microsoft.com/office/powerpoint/2010/main" val="2972715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2387600" y="7073900"/>
            <a:ext cx="973455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12274550" y="7073900"/>
            <a:ext cx="9734550" cy="1587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Rectangle 3"/>
          <p:cNvSpPr>
            <a:spLocks noGrp="1"/>
          </p:cNvSpPr>
          <p:nvPr>
            <p:ph type="sldNum" sz="quarter" idx="10"/>
          </p:nvPr>
        </p:nvSpPr>
        <p:spPr>
          <a:ln/>
        </p:spPr>
        <p:txBody>
          <a:bodyPr/>
          <a:lstStyle>
            <a:lvl1pPr>
              <a:defRPr/>
            </a:lvl1pPr>
          </a:lstStyle>
          <a:p>
            <a:fld id="{9B909832-2822-4CB1-8807-A40EBC43776E}" type="slidenum">
              <a:rPr lang="es-ES" altLang="en-US"/>
              <a:pPr/>
              <a:t>‹#›</a:t>
            </a:fld>
            <a:endParaRPr lang="es-ES" altLang="en-US" sz="2400"/>
          </a:p>
        </p:txBody>
      </p:sp>
    </p:spTree>
    <p:extLst>
      <p:ext uri="{BB962C8B-B14F-4D97-AF65-F5344CB8AC3E}">
        <p14:creationId xmlns:p14="http://schemas.microsoft.com/office/powerpoint/2010/main" val="130159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219200" y="549275"/>
            <a:ext cx="21945600" cy="2286000"/>
          </a:xfr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Rectangle 3"/>
          <p:cNvSpPr>
            <a:spLocks noGrp="1"/>
          </p:cNvSpPr>
          <p:nvPr>
            <p:ph type="sldNum" sz="quarter" idx="10"/>
          </p:nvPr>
        </p:nvSpPr>
        <p:spPr>
          <a:ln/>
        </p:spPr>
        <p:txBody>
          <a:bodyPr/>
          <a:lstStyle>
            <a:lvl1pPr>
              <a:defRPr/>
            </a:lvl1pPr>
          </a:lstStyle>
          <a:p>
            <a:fld id="{DBE8A475-5882-4805-8F17-F95F5BFC7AAF}" type="slidenum">
              <a:rPr lang="es-ES" altLang="en-US"/>
              <a:pPr/>
              <a:t>‹#›</a:t>
            </a:fld>
            <a:endParaRPr lang="es-ES" altLang="en-US" sz="2400"/>
          </a:p>
        </p:txBody>
      </p:sp>
    </p:spTree>
    <p:extLst>
      <p:ext uri="{BB962C8B-B14F-4D97-AF65-F5344CB8AC3E}">
        <p14:creationId xmlns:p14="http://schemas.microsoft.com/office/powerpoint/2010/main" val="1880273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Rectangle 3"/>
          <p:cNvSpPr>
            <a:spLocks noGrp="1"/>
          </p:cNvSpPr>
          <p:nvPr>
            <p:ph type="sldNum" sz="quarter" idx="10"/>
          </p:nvPr>
        </p:nvSpPr>
        <p:spPr>
          <a:ln/>
        </p:spPr>
        <p:txBody>
          <a:bodyPr/>
          <a:lstStyle>
            <a:lvl1pPr>
              <a:defRPr/>
            </a:lvl1pPr>
          </a:lstStyle>
          <a:p>
            <a:fld id="{1CFAC0BD-D724-4D38-B52C-796BFED07AD4}" type="slidenum">
              <a:rPr lang="es-ES" altLang="en-US"/>
              <a:pPr/>
              <a:t>‹#›</a:t>
            </a:fld>
            <a:endParaRPr lang="es-ES" altLang="en-US" sz="2400"/>
          </a:p>
        </p:txBody>
      </p:sp>
    </p:spTree>
    <p:extLst>
      <p:ext uri="{BB962C8B-B14F-4D97-AF65-F5344CB8AC3E}">
        <p14:creationId xmlns:p14="http://schemas.microsoft.com/office/powerpoint/2010/main" val="27077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p:cNvSpPr>
            <a:spLocks noGrp="1"/>
          </p:cNvSpPr>
          <p:nvPr>
            <p:ph type="sldNum" sz="quarter" idx="10"/>
          </p:nvPr>
        </p:nvSpPr>
        <p:spPr>
          <a:ln/>
        </p:spPr>
        <p:txBody>
          <a:bodyPr/>
          <a:lstStyle>
            <a:lvl1pPr>
              <a:defRPr/>
            </a:lvl1pPr>
          </a:lstStyle>
          <a:p>
            <a:fld id="{C9D6D035-F6E8-4C59-A8CE-66D1D7A89709}" type="slidenum">
              <a:rPr lang="es-ES" altLang="en-US"/>
              <a:pPr/>
              <a:t>‹#›</a:t>
            </a:fld>
            <a:endParaRPr lang="es-ES" altLang="en-US" sz="2400"/>
          </a:p>
        </p:txBody>
      </p:sp>
    </p:spTree>
    <p:extLst>
      <p:ext uri="{BB962C8B-B14F-4D97-AF65-F5344CB8AC3E}">
        <p14:creationId xmlns:p14="http://schemas.microsoft.com/office/powerpoint/2010/main" val="70581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219200" y="546100"/>
            <a:ext cx="8021638" cy="2324100"/>
          </a:xfrm>
        </p:spPr>
        <p:txBody>
          <a:bodyPr/>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3"/>
          <p:cNvSpPr>
            <a:spLocks noGrp="1"/>
          </p:cNvSpPr>
          <p:nvPr>
            <p:ph type="sldNum" sz="quarter" idx="10"/>
          </p:nvPr>
        </p:nvSpPr>
        <p:spPr>
          <a:ln/>
        </p:spPr>
        <p:txBody>
          <a:bodyPr/>
          <a:lstStyle>
            <a:lvl1pPr>
              <a:defRPr/>
            </a:lvl1pPr>
          </a:lstStyle>
          <a:p>
            <a:fld id="{A9020502-59EC-4158-9E78-2065154C926E}" type="slidenum">
              <a:rPr lang="es-ES" altLang="en-US"/>
              <a:pPr/>
              <a:t>‹#›</a:t>
            </a:fld>
            <a:endParaRPr lang="es-ES" altLang="en-US" sz="2400"/>
          </a:p>
        </p:txBody>
      </p:sp>
    </p:spTree>
    <p:extLst>
      <p:ext uri="{BB962C8B-B14F-4D97-AF65-F5344CB8AC3E}">
        <p14:creationId xmlns:p14="http://schemas.microsoft.com/office/powerpoint/2010/main" val="1382634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79963" y="9601200"/>
            <a:ext cx="14630400" cy="1133475"/>
          </a:xfrm>
        </p:spPr>
        <p:txBody>
          <a:bodyPr/>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sym typeface="Gill Sans" charset="0"/>
            </a:endParaRPr>
          </a:p>
        </p:txBody>
      </p:sp>
      <p:sp>
        <p:nvSpPr>
          <p:cNvPr id="4" name="Marcador de texto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Rectangle 3"/>
          <p:cNvSpPr>
            <a:spLocks noGrp="1"/>
          </p:cNvSpPr>
          <p:nvPr>
            <p:ph type="sldNum" sz="quarter" idx="10"/>
          </p:nvPr>
        </p:nvSpPr>
        <p:spPr>
          <a:ln/>
        </p:spPr>
        <p:txBody>
          <a:bodyPr/>
          <a:lstStyle>
            <a:lvl1pPr>
              <a:defRPr/>
            </a:lvl1pPr>
          </a:lstStyle>
          <a:p>
            <a:fld id="{EE0F5F16-74CE-4194-AE1F-ACA38AB318D1}" type="slidenum">
              <a:rPr lang="es-ES" altLang="en-US"/>
              <a:pPr/>
              <a:t>‹#›</a:t>
            </a:fld>
            <a:endParaRPr lang="es-ES" altLang="en-US" sz="2400"/>
          </a:p>
        </p:txBody>
      </p:sp>
    </p:spTree>
    <p:extLst>
      <p:ext uri="{BB962C8B-B14F-4D97-AF65-F5344CB8AC3E}">
        <p14:creationId xmlns:p14="http://schemas.microsoft.com/office/powerpoint/2010/main" val="2804866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2387600" y="2298700"/>
            <a:ext cx="19621500" cy="4648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es-ES">
                <a:sym typeface="Gill Sans" charset="0"/>
              </a:rPr>
              <a:t>Click to edit Master title style</a:t>
            </a:r>
          </a:p>
        </p:txBody>
      </p:sp>
      <p:sp>
        <p:nvSpPr>
          <p:cNvPr id="1026" name="Rectangle 2"/>
          <p:cNvSpPr>
            <a:spLocks noGrp="1"/>
          </p:cNvSpPr>
          <p:nvPr>
            <p:ph type="body" idx="1"/>
          </p:nvPr>
        </p:nvSpPr>
        <p:spPr bwMode="auto">
          <a:xfrm>
            <a:off x="2387600" y="7073900"/>
            <a:ext cx="19621500" cy="158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s-ES">
                <a:sym typeface="Gill Sans" charset="0"/>
              </a:rPr>
              <a:t>Click to edit Master text styles</a:t>
            </a:r>
          </a:p>
          <a:p>
            <a:pPr lvl="1"/>
            <a:r>
              <a:rPr lang="es-ES">
                <a:sym typeface="Gill Sans" charset="0"/>
              </a:rPr>
              <a:t>Second level</a:t>
            </a:r>
          </a:p>
          <a:p>
            <a:pPr lvl="2"/>
            <a:r>
              <a:rPr lang="es-ES">
                <a:sym typeface="Gill Sans" charset="0"/>
              </a:rPr>
              <a:t>Third level</a:t>
            </a:r>
          </a:p>
          <a:p>
            <a:pPr lvl="3"/>
            <a:r>
              <a:rPr lang="es-ES">
                <a:sym typeface="Gill Sans" charset="0"/>
              </a:rPr>
              <a:t>Fourth level</a:t>
            </a:r>
          </a:p>
          <a:p>
            <a:pPr lvl="4"/>
            <a:r>
              <a:rPr lang="es-ES">
                <a:sym typeface="Gill Sans" charset="0"/>
              </a:rPr>
              <a:t>Fifth level</a:t>
            </a:r>
          </a:p>
        </p:txBody>
      </p:sp>
      <p:sp>
        <p:nvSpPr>
          <p:cNvPr id="1027" name="Rectangle 3"/>
          <p:cNvSpPr>
            <a:spLocks noGrp="1"/>
          </p:cNvSpPr>
          <p:nvPr>
            <p:ph type="sldNum" sz="quarter" idx="2"/>
          </p:nvPr>
        </p:nvSpPr>
        <p:spPr bwMode="auto">
          <a:xfrm>
            <a:off x="12038013" y="13081000"/>
            <a:ext cx="293687"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fld id="{655D457E-D123-4527-AC57-B2D88972847F}" type="slidenum">
              <a:rPr lang="es-ES" altLang="en-US"/>
              <a:pPr/>
              <a:t>‹#›</a:t>
            </a:fld>
            <a:endParaRPr lang="es-ES" altLang="en-US" sz="24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25500" rtl="0" eaLnBrk="0" fontAlgn="base" hangingPunct="0">
        <a:spcBef>
          <a:spcPct val="0"/>
        </a:spcBef>
        <a:spcAft>
          <a:spcPct val="0"/>
        </a:spcAft>
        <a:defRPr sz="11800">
          <a:solidFill>
            <a:srgbClr val="000000"/>
          </a:solidFill>
          <a:latin typeface="+mj-lt"/>
          <a:ea typeface="MS PGothic" panose="020B0600070205080204" pitchFamily="34" charset="-128"/>
          <a:cs typeface="+mj-cs"/>
          <a:sym typeface="Gill Sans" charset="0"/>
        </a:defRPr>
      </a:lvl1pPr>
      <a:lvl2pPr algn="ctr" defTabSz="825500" rtl="0" eaLnBrk="0" fontAlgn="base" hangingPunct="0">
        <a:spcBef>
          <a:spcPct val="0"/>
        </a:spcBef>
        <a:spcAft>
          <a:spcPct val="0"/>
        </a:spcAft>
        <a:defRPr sz="11800">
          <a:solidFill>
            <a:srgbClr val="000000"/>
          </a:solidFill>
          <a:latin typeface="Gill Sans" charset="0"/>
          <a:ea typeface="MS PGothic" panose="020B0600070205080204" pitchFamily="34" charset="-128"/>
          <a:cs typeface="Gill Sans" charset="0"/>
          <a:sym typeface="Gill Sans" charset="0"/>
        </a:defRPr>
      </a:lvl2pPr>
      <a:lvl3pPr algn="ctr" defTabSz="825500" rtl="0" eaLnBrk="0" fontAlgn="base" hangingPunct="0">
        <a:spcBef>
          <a:spcPct val="0"/>
        </a:spcBef>
        <a:spcAft>
          <a:spcPct val="0"/>
        </a:spcAft>
        <a:defRPr sz="11800">
          <a:solidFill>
            <a:srgbClr val="000000"/>
          </a:solidFill>
          <a:latin typeface="Gill Sans" charset="0"/>
          <a:ea typeface="MS PGothic" panose="020B0600070205080204" pitchFamily="34" charset="-128"/>
          <a:cs typeface="Gill Sans" charset="0"/>
          <a:sym typeface="Gill Sans" charset="0"/>
        </a:defRPr>
      </a:lvl3pPr>
      <a:lvl4pPr algn="ctr" defTabSz="825500" rtl="0" eaLnBrk="0" fontAlgn="base" hangingPunct="0">
        <a:spcBef>
          <a:spcPct val="0"/>
        </a:spcBef>
        <a:spcAft>
          <a:spcPct val="0"/>
        </a:spcAft>
        <a:defRPr sz="11800">
          <a:solidFill>
            <a:srgbClr val="000000"/>
          </a:solidFill>
          <a:latin typeface="Gill Sans" charset="0"/>
          <a:ea typeface="MS PGothic" panose="020B0600070205080204" pitchFamily="34" charset="-128"/>
          <a:cs typeface="Gill Sans" charset="0"/>
          <a:sym typeface="Gill Sans" charset="0"/>
        </a:defRPr>
      </a:lvl4pPr>
      <a:lvl5pPr algn="ctr" defTabSz="825500" rtl="0" eaLnBrk="0" fontAlgn="base" hangingPunct="0">
        <a:spcBef>
          <a:spcPct val="0"/>
        </a:spcBef>
        <a:spcAft>
          <a:spcPct val="0"/>
        </a:spcAft>
        <a:defRPr sz="11800">
          <a:solidFill>
            <a:srgbClr val="000000"/>
          </a:solidFill>
          <a:latin typeface="Gill Sans" charset="0"/>
          <a:ea typeface="MS PGothic" panose="020B0600070205080204" pitchFamily="34" charset="-128"/>
          <a:cs typeface="Gill Sans" charset="0"/>
          <a:sym typeface="Gill Sans" charset="0"/>
        </a:defRPr>
      </a:lvl5pPr>
      <a:lvl6pPr marL="4572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6pPr>
      <a:lvl7pPr marL="9144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7pPr>
      <a:lvl8pPr marL="13716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8pPr>
      <a:lvl9pPr marL="1828800" algn="ctr" defTabSz="825500" rtl="0" fontAlgn="base" hangingPunct="0">
        <a:spcBef>
          <a:spcPct val="0"/>
        </a:spcBef>
        <a:spcAft>
          <a:spcPct val="0"/>
        </a:spcAft>
        <a:defRPr sz="11800">
          <a:solidFill>
            <a:srgbClr val="000000"/>
          </a:solidFill>
          <a:latin typeface="Gill Sans" charset="0"/>
          <a:ea typeface="ＭＳ Ｐゴシック" charset="0"/>
          <a:cs typeface="Gill Sans" charset="0"/>
          <a:sym typeface="Gill Sans" charset="0"/>
        </a:defRPr>
      </a:lvl9pPr>
    </p:titleStyle>
    <p:bodyStyle>
      <a:lvl1pPr marL="342900" indent="-342900" algn="ctr" defTabSz="825500" rtl="0" eaLnBrk="0" fontAlgn="base" hangingPunct="0">
        <a:spcBef>
          <a:spcPct val="0"/>
        </a:spcBef>
        <a:spcAft>
          <a:spcPct val="0"/>
        </a:spcAft>
        <a:defRPr sz="4600">
          <a:solidFill>
            <a:srgbClr val="000000"/>
          </a:solidFill>
          <a:latin typeface="+mn-lt"/>
          <a:ea typeface="MS PGothic" panose="020B0600070205080204" pitchFamily="34" charset="-128"/>
          <a:cs typeface="+mn-cs"/>
          <a:sym typeface="Gill Sans" charset="0"/>
        </a:defRPr>
      </a:lvl1pPr>
      <a:lvl2pPr marL="742950" indent="-28575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2pPr>
      <a:lvl3pPr marL="11430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3pPr>
      <a:lvl4pPr marL="16002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4pPr>
      <a:lvl5pPr marL="2057400" indent="-228600" algn="ctr" defTabSz="825500" rtl="0" eaLnBrk="0" fontAlgn="base" hangingPunct="0">
        <a:spcBef>
          <a:spcPct val="0"/>
        </a:spcBef>
        <a:spcAft>
          <a:spcPct val="0"/>
        </a:spcAft>
        <a:defRPr sz="4600">
          <a:solidFill>
            <a:srgbClr val="000000"/>
          </a:solidFill>
          <a:latin typeface="+mn-lt"/>
          <a:ea typeface="Gill Sans" charset="0"/>
          <a:cs typeface="+mn-cs"/>
          <a:sym typeface="Gill Sans" charset="0"/>
        </a:defRPr>
      </a:lvl5pPr>
      <a:lvl6pPr marL="4572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6pPr>
      <a:lvl7pPr marL="9144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7pPr>
      <a:lvl8pPr marL="13716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8pPr>
      <a:lvl9pPr marL="1828800" algn="ctr" defTabSz="825500" rtl="0" fontAlgn="base" hangingPunct="0">
        <a:spcBef>
          <a:spcPct val="0"/>
        </a:spcBef>
        <a:spcAft>
          <a:spcPct val="0"/>
        </a:spcAft>
        <a:defRPr sz="4600">
          <a:solidFill>
            <a:srgbClr val="000000"/>
          </a:solidFill>
          <a:latin typeface="+mn-lt"/>
          <a:ea typeface="Gill Sans" charset="0"/>
          <a:cs typeface="+mn-cs"/>
          <a:sym typeface="Gill Sans" charset="0"/>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9.gif"/><Relationship Id="rId18" Type="http://schemas.openxmlformats.org/officeDocument/2006/relationships/image" Target="../media/image54.jpeg"/><Relationship Id="rId3" Type="http://schemas.openxmlformats.org/officeDocument/2006/relationships/image" Target="../media/image39.jpeg"/><Relationship Id="rId21" Type="http://schemas.openxmlformats.org/officeDocument/2006/relationships/image" Target="../media/image57.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5.gif"/><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7.jpeg"/><Relationship Id="rId7" Type="http://schemas.openxmlformats.org/officeDocument/2006/relationships/image" Target="../media/image38.jpeg"/><Relationship Id="rId2"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7.png"/><Relationship Id="rId5" Type="http://schemas.openxmlformats.org/officeDocument/2006/relationships/image" Target="../media/image45.png"/><Relationship Id="rId10" Type="http://schemas.openxmlformats.org/officeDocument/2006/relationships/image" Target="../media/image59.png"/><Relationship Id="rId4" Type="http://schemas.openxmlformats.org/officeDocument/2006/relationships/image" Target="../media/image3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microsoft.com/office/2007/relationships/hdphoto" Target="../media/hdphoto1.wdp"/><Relationship Id="rId18" Type="http://schemas.openxmlformats.org/officeDocument/2006/relationships/image" Target="../media/image17.jpeg"/><Relationship Id="rId3" Type="http://schemas.openxmlformats.org/officeDocument/2006/relationships/image" Target="../media/image3.jpeg"/><Relationship Id="rId21" Type="http://schemas.openxmlformats.org/officeDocument/2006/relationships/image" Target="../media/image20.jpe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6.jpg"/><Relationship Id="rId2" Type="http://schemas.openxmlformats.org/officeDocument/2006/relationships/image" Target="../media/image2.gif"/><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0.png"/><Relationship Id="rId19" Type="http://schemas.openxmlformats.org/officeDocument/2006/relationships/image" Target="../media/image18.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g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12" Type="http://schemas.openxmlformats.org/officeDocument/2006/relationships/image" Target="../media/image28.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3.jpeg"/><Relationship Id="rId11" Type="http://schemas.openxmlformats.org/officeDocument/2006/relationships/image" Target="../media/image10.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jpeg"/></Relationships>
</file>

<file path=ppt/slides/_rels/slide3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AutoShape 1"/>
          <p:cNvSpPr>
            <a:spLocks/>
          </p:cNvSpPr>
          <p:nvPr/>
        </p:nvSpPr>
        <p:spPr bwMode="auto">
          <a:xfrm>
            <a:off x="5843588" y="5148693"/>
            <a:ext cx="7423372"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dirty="0" smtClean="0">
                <a:solidFill>
                  <a:srgbClr val="53585F"/>
                </a:solidFill>
                <a:latin typeface="League Gothic" charset="0"/>
                <a:ea typeface="ＭＳ Ｐゴシック" charset="0"/>
                <a:cs typeface="League Gothic" charset="0"/>
                <a:sym typeface="League Gothic" charset="0"/>
              </a:rPr>
              <a:t>DEFENSE</a:t>
            </a:r>
            <a:endParaRPr lang="es-ES" dirty="0">
              <a:latin typeface="League Gothic" charset="0"/>
              <a:ea typeface="ＭＳ Ｐゴシック" charset="0"/>
              <a:cs typeface="League Gothic" charset="0"/>
              <a:sym typeface="League Gothic" charset="0"/>
            </a:endParaRPr>
          </a:p>
        </p:txBody>
      </p:sp>
      <p:sp>
        <p:nvSpPr>
          <p:cNvPr id="3074" name="AutoShape 2"/>
          <p:cNvSpPr>
            <a:spLocks/>
          </p:cNvSpPr>
          <p:nvPr/>
        </p:nvSpPr>
        <p:spPr bwMode="auto">
          <a:xfrm>
            <a:off x="11831960" y="8060987"/>
            <a:ext cx="10634574"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dirty="0" smtClean="0">
                <a:solidFill>
                  <a:srgbClr val="44CEB9"/>
                </a:solidFill>
                <a:latin typeface="League Gothic" charset="0"/>
                <a:ea typeface="ＭＳ Ｐゴシック" charset="0"/>
                <a:cs typeface="League Gothic" charset="0"/>
                <a:sym typeface="League Gothic" charset="0"/>
              </a:rPr>
              <a:t>A NEW WAY OF WAR</a:t>
            </a:r>
            <a:endParaRPr lang="es-ES" dirty="0">
              <a:latin typeface="League Gothic" charset="0"/>
              <a:ea typeface="ＭＳ Ｐゴシック" charset="0"/>
              <a:cs typeface="League Gothic" charset="0"/>
              <a:sym typeface="League Gothic" charset="0"/>
            </a:endParaRPr>
          </a:p>
        </p:txBody>
      </p:sp>
      <p:sp>
        <p:nvSpPr>
          <p:cNvPr id="3076" name="Line 4"/>
          <p:cNvSpPr>
            <a:spLocks noChangeShapeType="1"/>
          </p:cNvSpPr>
          <p:nvPr/>
        </p:nvSpPr>
        <p:spPr bwMode="auto">
          <a:xfrm flipV="1">
            <a:off x="6488113" y="4657725"/>
            <a:ext cx="10274300" cy="0"/>
          </a:xfrm>
          <a:prstGeom prst="line">
            <a:avLst/>
          </a:prstGeom>
          <a:noFill/>
          <a:ln w="25400" cap="flat" cmpd="sng">
            <a:solidFill>
              <a:srgbClr val="DCDEE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3077" name="AutoShape 5"/>
          <p:cNvSpPr>
            <a:spLocks/>
          </p:cNvSpPr>
          <p:nvPr/>
        </p:nvSpPr>
        <p:spPr bwMode="auto">
          <a:xfrm>
            <a:off x="5843588" y="1745432"/>
            <a:ext cx="9948812" cy="3987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r">
              <a:defRPr/>
            </a:pPr>
            <a:r>
              <a:rPr lang="es-ES" sz="25500" dirty="0" smtClean="0">
                <a:solidFill>
                  <a:srgbClr val="53585F"/>
                </a:solidFill>
                <a:latin typeface="League Gothic" charset="0"/>
                <a:ea typeface="ＭＳ Ｐゴシック" charset="0"/>
                <a:cs typeface="League Gothic" charset="0"/>
                <a:sym typeface="League Gothic" charset="0"/>
              </a:rPr>
              <a:t>AGI</a:t>
            </a:r>
            <a:r>
              <a:rPr lang="es-ES" sz="25500" b="1" dirty="0" smtClean="0">
                <a:solidFill>
                  <a:srgbClr val="44CEB9"/>
                </a:solidFill>
                <a:latin typeface="League Gothic" charset="0"/>
                <a:ea typeface="ＭＳ Ｐゴシック" charset="0"/>
                <a:cs typeface="League Gothic" charset="0"/>
                <a:sym typeface="League Gothic" charset="0"/>
              </a:rPr>
              <a:t>LE</a:t>
            </a:r>
            <a:endParaRPr lang="es-ES" dirty="0">
              <a:latin typeface="League Gothic" charset="0"/>
              <a:ea typeface="ＭＳ Ｐゴシック" charset="0"/>
              <a:cs typeface="League Gothic" charset="0"/>
              <a:sym typeface="League Gothic" charset="0"/>
            </a:endParaRPr>
          </a:p>
        </p:txBody>
      </p:sp>
      <p:sp>
        <p:nvSpPr>
          <p:cNvPr id="3078" name="Line 6"/>
          <p:cNvSpPr>
            <a:spLocks noChangeShapeType="1"/>
          </p:cNvSpPr>
          <p:nvPr/>
        </p:nvSpPr>
        <p:spPr bwMode="auto">
          <a:xfrm flipV="1">
            <a:off x="6488113" y="9069388"/>
            <a:ext cx="10274300" cy="0"/>
          </a:xfrm>
          <a:prstGeom prst="line">
            <a:avLst/>
          </a:prstGeom>
          <a:noFill/>
          <a:ln w="25400" cap="flat" cmpd="sng">
            <a:solidFill>
              <a:srgbClr val="DCDEE0"/>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right)">
                                      <p:cBhvr>
                                        <p:cTn id="11" dur="500"/>
                                        <p:tgtEl>
                                          <p:spTgt spid="3078"/>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073"/>
                                        </p:tgtEl>
                                        <p:attrNameLst>
                                          <p:attrName>style.visibility</p:attrName>
                                        </p:attrNameLst>
                                      </p:cBhvr>
                                      <p:to>
                                        <p:strVal val="visible"/>
                                      </p:to>
                                    </p:set>
                                    <p:anim calcmode="lin" valueType="num">
                                      <p:cBhvr additive="base">
                                        <p:cTn id="15" dur="500" fill="hold"/>
                                        <p:tgtEl>
                                          <p:spTgt spid="3073"/>
                                        </p:tgtEl>
                                        <p:attrNameLst>
                                          <p:attrName>ppt_x</p:attrName>
                                        </p:attrNameLst>
                                      </p:cBhvr>
                                      <p:tavLst>
                                        <p:tav tm="0">
                                          <p:val>
                                            <p:strVal val="1+#ppt_w/2"/>
                                          </p:val>
                                        </p:tav>
                                        <p:tav tm="100000">
                                          <p:val>
                                            <p:strVal val="#ppt_x"/>
                                          </p:val>
                                        </p:tav>
                                      </p:tavLst>
                                    </p:anim>
                                    <p:anim calcmode="lin" valueType="num">
                                      <p:cBhvr additive="base">
                                        <p:cTn id="16" dur="500" fill="hold"/>
                                        <p:tgtEl>
                                          <p:spTgt spid="307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1+#ppt_w/2"/>
                                          </p:val>
                                        </p:tav>
                                        <p:tav tm="100000">
                                          <p:val>
                                            <p:strVal val="#ppt_x"/>
                                          </p:val>
                                        </p:tav>
                                      </p:tavLst>
                                    </p:anim>
                                    <p:anim calcmode="lin" valueType="num">
                                      <p:cBhvr additive="base">
                                        <p:cTn id="21" dur="500" fill="hold"/>
                                        <p:tgtEl>
                                          <p:spTgt spid="3074"/>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3077"/>
                                        </p:tgtEl>
                                        <p:attrNameLst>
                                          <p:attrName>style.visibility</p:attrName>
                                        </p:attrNameLst>
                                      </p:cBhvr>
                                      <p:to>
                                        <p:strVal val="visible"/>
                                      </p:to>
                                    </p:set>
                                    <p:anim calcmode="lin" valueType="num">
                                      <p:cBhvr additive="base">
                                        <p:cTn id="25" dur="500" fill="hold"/>
                                        <p:tgtEl>
                                          <p:spTgt spid="3077"/>
                                        </p:tgtEl>
                                        <p:attrNameLst>
                                          <p:attrName>ppt_x</p:attrName>
                                        </p:attrNameLst>
                                      </p:cBhvr>
                                      <p:tavLst>
                                        <p:tav tm="0">
                                          <p:val>
                                            <p:strVal val="0-#ppt_w/2"/>
                                          </p:val>
                                        </p:tav>
                                        <p:tav tm="100000">
                                          <p:val>
                                            <p:strVal val="#ppt_x"/>
                                          </p:val>
                                        </p:tav>
                                      </p:tavLst>
                                    </p:anim>
                                    <p:anim calcmode="lin" valueType="num">
                                      <p:cBhvr additive="base">
                                        <p:cTn id="26" dur="500" fill="hold"/>
                                        <p:tgtEl>
                                          <p:spTgt spid="30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utoUpdateAnimBg="0"/>
      <p:bldP spid="3074" grpId="0" autoUpdateAnimBg="0"/>
      <p:bldP spid="307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p:cNvSpPr>
          <p:nvPr/>
        </p:nvSpPr>
        <p:spPr bwMode="auto">
          <a:xfrm>
            <a:off x="3051175" y="1357264"/>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OODA LOOP</a:t>
            </a:r>
            <a:endParaRPr lang="es-ES" dirty="0">
              <a:latin typeface="League Gothic" charset="0"/>
              <a:ea typeface="ＭＳ Ｐゴシック" charset="0"/>
              <a:cs typeface="League Gothic" charset="0"/>
              <a:sym typeface="League Gothic" charset="0"/>
            </a:endParaRPr>
          </a:p>
        </p:txBody>
      </p:sp>
      <p:sp>
        <p:nvSpPr>
          <p:cNvPr id="6" name="AutoShape 9"/>
          <p:cNvSpPr>
            <a:spLocks/>
          </p:cNvSpPr>
          <p:nvPr/>
        </p:nvSpPr>
        <p:spPr bwMode="auto">
          <a:xfrm>
            <a:off x="3016250" y="208116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How</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the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Mad</a:t>
            </a:r>
            <a:r>
              <a:rPr lang="es-ES" sz="1800" b="1" dirty="0" smtClean="0">
                <a:solidFill>
                  <a:srgbClr val="838383"/>
                </a:solidFill>
                <a:latin typeface="Lato" charset="0"/>
                <a:ea typeface="ＭＳ Ｐゴシック" charset="0"/>
                <a:cs typeface="Lato" charset="0"/>
                <a:sym typeface="Lato" charset="0"/>
              </a:rPr>
              <a:t> Major” John “</a:t>
            </a:r>
            <a:r>
              <a:rPr lang="es-ES" sz="1800" b="1" dirty="0" err="1" smtClean="0">
                <a:solidFill>
                  <a:srgbClr val="838383"/>
                </a:solidFill>
                <a:latin typeface="Lato" charset="0"/>
                <a:ea typeface="ＭＳ Ｐゴシック" charset="0"/>
                <a:cs typeface="Lato" charset="0"/>
                <a:sym typeface="Lato" charset="0"/>
              </a:rPr>
              <a:t>Forty</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Second</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Boyd</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Saw</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Aerial</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Combat</a:t>
            </a:r>
            <a:endParaRPr lang="es-ES" dirty="0">
              <a:latin typeface="League Gothic" charset="0"/>
              <a:ea typeface="ＭＳ Ｐゴシック" charset="0"/>
              <a:cs typeface="League Gothic" charset="0"/>
              <a:sym typeface="League Gothic" charset="0"/>
            </a:endParaRPr>
          </a:p>
        </p:txBody>
      </p:sp>
      <p:sp>
        <p:nvSpPr>
          <p:cNvPr id="7" name="AutoShape 11"/>
          <p:cNvSpPr>
            <a:spLocks/>
          </p:cNvSpPr>
          <p:nvPr/>
        </p:nvSpPr>
        <p:spPr bwMode="auto">
          <a:xfrm>
            <a:off x="2705100" y="124137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0880" y="3701778"/>
            <a:ext cx="18506056" cy="7489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extLst>
      <p:ext uri="{BB962C8B-B14F-4D97-AF65-F5344CB8AC3E}">
        <p14:creationId xmlns:p14="http://schemas.microsoft.com/office/powerpoint/2010/main" val="823007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p:cNvSpPr>
          <p:nvPr/>
        </p:nvSpPr>
        <p:spPr bwMode="auto">
          <a:xfrm>
            <a:off x="2605088" y="4570362"/>
            <a:ext cx="7190862"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12000" b="1" dirty="0" smtClean="0">
                <a:solidFill>
                  <a:srgbClr val="53585F"/>
                </a:solidFill>
                <a:latin typeface="League Gothic" charset="0"/>
                <a:ea typeface="ＭＳ Ｐゴシック" charset="0"/>
                <a:cs typeface="League Gothic" charset="0"/>
                <a:sym typeface="League Gothic" charset="0"/>
              </a:rPr>
              <a:t>OBJECT</a:t>
            </a:r>
            <a:endParaRPr lang="es-ES" dirty="0">
              <a:latin typeface="League Gothic" charset="0"/>
              <a:ea typeface="ＭＳ Ｐゴシック" charset="0"/>
              <a:cs typeface="League Gothic" charset="0"/>
              <a:sym typeface="League Gothic" charset="0"/>
            </a:endParaRPr>
          </a:p>
        </p:txBody>
      </p:sp>
      <p:sp>
        <p:nvSpPr>
          <p:cNvPr id="5123" name="AutoShape 3"/>
          <p:cNvSpPr>
            <a:spLocks/>
          </p:cNvSpPr>
          <p:nvPr/>
        </p:nvSpPr>
        <p:spPr bwMode="auto">
          <a:xfrm>
            <a:off x="2638425" y="5861000"/>
            <a:ext cx="5603875"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b="1" dirty="0" smtClean="0">
                <a:solidFill>
                  <a:srgbClr val="44CEB9"/>
                </a:solidFill>
                <a:latin typeface="League Gothic" charset="0"/>
                <a:ea typeface="ＭＳ Ｐゴシック" charset="0"/>
                <a:cs typeface="League Gothic" charset="0"/>
                <a:sym typeface="League Gothic" charset="0"/>
              </a:rPr>
              <a:t>ORIENTED</a:t>
            </a:r>
            <a:endParaRPr lang="es-ES" dirty="0">
              <a:latin typeface="League Gothic" charset="0"/>
              <a:ea typeface="ＭＳ Ｐゴシック" charset="0"/>
              <a:cs typeface="League Gothic" charset="0"/>
              <a:sym typeface="League Gothic" charset="0"/>
            </a:endParaRPr>
          </a:p>
        </p:txBody>
      </p:sp>
      <p:sp>
        <p:nvSpPr>
          <p:cNvPr id="5124" name="AutoShape 4"/>
          <p:cNvSpPr>
            <a:spLocks/>
          </p:cNvSpPr>
          <p:nvPr/>
        </p:nvSpPr>
        <p:spPr bwMode="auto">
          <a:xfrm>
            <a:off x="2617788" y="7143700"/>
            <a:ext cx="6663403" cy="1930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l">
              <a:defRPr/>
            </a:pPr>
            <a:r>
              <a:rPr lang="es-ES" sz="6600" b="1" dirty="0" smtClean="0">
                <a:solidFill>
                  <a:srgbClr val="53585F"/>
                </a:solidFill>
                <a:latin typeface="League Gothic" charset="0"/>
                <a:ea typeface="ＭＳ Ｐゴシック" charset="0"/>
                <a:cs typeface="League Gothic" charset="0"/>
                <a:sym typeface="League Gothic" charset="0"/>
              </a:rPr>
              <a:t>ORGANIZATION</a:t>
            </a:r>
            <a:endParaRPr lang="es-ES" sz="4400" dirty="0">
              <a:latin typeface="League Gothic" charset="0"/>
              <a:ea typeface="ＭＳ Ｐゴシック" charset="0"/>
              <a:cs typeface="League Gothic" charset="0"/>
              <a:sym typeface="League Gothic" charset="0"/>
            </a:endParaRPr>
          </a:p>
        </p:txBody>
      </p:sp>
      <p:sp>
        <p:nvSpPr>
          <p:cNvPr id="5126" name="AutoShape 6"/>
          <p:cNvSpPr>
            <a:spLocks/>
          </p:cNvSpPr>
          <p:nvPr/>
        </p:nvSpPr>
        <p:spPr bwMode="auto">
          <a:xfrm>
            <a:off x="3051175" y="1295350"/>
            <a:ext cx="15238311"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A FRACTAL ENTERPRISE OF SMALL TEAMS</a:t>
            </a:r>
            <a:endParaRPr lang="es-ES" dirty="0">
              <a:latin typeface="League Gothic" charset="0"/>
              <a:ea typeface="ＭＳ Ｐゴシック" charset="0"/>
              <a:cs typeface="League Gothic" charset="0"/>
              <a:sym typeface="League Gothic" charset="0"/>
            </a:endParaRPr>
          </a:p>
        </p:txBody>
      </p:sp>
      <p:sp>
        <p:nvSpPr>
          <p:cNvPr id="5127" name="Line 7"/>
          <p:cNvSpPr>
            <a:spLocks noChangeShapeType="1"/>
          </p:cNvSpPr>
          <p:nvPr/>
        </p:nvSpPr>
        <p:spPr bwMode="auto">
          <a:xfrm>
            <a:off x="2755900" y="2660600"/>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5128" name="AutoShape 8"/>
          <p:cNvSpPr>
            <a:spLocks/>
          </p:cNvSpPr>
          <p:nvPr/>
        </p:nvSpPr>
        <p:spPr bwMode="auto">
          <a:xfrm>
            <a:off x="2709863" y="9172525"/>
            <a:ext cx="5459412" cy="1285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dirty="0" err="1" smtClean="0">
                <a:solidFill>
                  <a:srgbClr val="838383"/>
                </a:solidFill>
                <a:latin typeface="Lato" charset="0"/>
                <a:ea typeface="ＭＳ Ｐゴシック" charset="0"/>
                <a:cs typeface="Lato" charset="0"/>
                <a:sym typeface="Lato" charset="0"/>
              </a:rPr>
              <a:t>Refactor</a:t>
            </a:r>
            <a:r>
              <a:rPr lang="es-ES" sz="1800" dirty="0" smtClean="0">
                <a:solidFill>
                  <a:srgbClr val="838383"/>
                </a:solidFill>
                <a:latin typeface="Lato" charset="0"/>
                <a:ea typeface="ＭＳ Ｐゴシック" charset="0"/>
                <a:cs typeface="Lato" charset="0"/>
                <a:sym typeface="Lato" charset="0"/>
              </a:rPr>
              <a:t> to </a:t>
            </a:r>
            <a:r>
              <a:rPr lang="es-ES" sz="1800" dirty="0" err="1" smtClean="0">
                <a:solidFill>
                  <a:srgbClr val="838383"/>
                </a:solidFill>
                <a:latin typeface="Lato" charset="0"/>
                <a:ea typeface="ＭＳ Ｐゴシック" charset="0"/>
                <a:cs typeface="Lato" charset="0"/>
                <a:sym typeface="Lato" charset="0"/>
              </a:rPr>
              <a:t>optimize</a:t>
            </a:r>
            <a:r>
              <a:rPr lang="es-ES" sz="1800" dirty="0" smtClean="0">
                <a:solidFill>
                  <a:srgbClr val="838383"/>
                </a:solidFill>
                <a:latin typeface="Lato" charset="0"/>
                <a:ea typeface="ＭＳ Ｐゴシック" charset="0"/>
                <a:cs typeface="Lato" charset="0"/>
                <a:sym typeface="Lato" charset="0"/>
              </a:rPr>
              <a:t> </a:t>
            </a:r>
            <a:r>
              <a:rPr lang="es-ES" sz="1800" dirty="0" err="1" smtClean="0">
                <a:solidFill>
                  <a:srgbClr val="838383"/>
                </a:solidFill>
                <a:latin typeface="Lato" charset="0"/>
                <a:ea typeface="ＭＳ Ｐゴシック" charset="0"/>
                <a:cs typeface="Lato" charset="0"/>
                <a:sym typeface="Lato" charset="0"/>
              </a:rPr>
              <a:t>value</a:t>
            </a:r>
            <a:r>
              <a:rPr lang="es-ES" sz="1800" dirty="0" smtClean="0">
                <a:solidFill>
                  <a:srgbClr val="838383"/>
                </a:solidFill>
                <a:latin typeface="Lato" charset="0"/>
                <a:ea typeface="ＭＳ Ｐゴシック" charset="0"/>
                <a:cs typeface="Lato" charset="0"/>
                <a:sym typeface="Lato" charset="0"/>
              </a:rPr>
              <a:t> </a:t>
            </a:r>
            <a:r>
              <a:rPr lang="es-ES" sz="1800" dirty="0" err="1" smtClean="0">
                <a:solidFill>
                  <a:srgbClr val="838383"/>
                </a:solidFill>
                <a:latin typeface="Lato" charset="0"/>
                <a:ea typeface="ＭＳ Ｐゴシック" charset="0"/>
                <a:cs typeface="Lato" charset="0"/>
                <a:sym typeface="Lato" charset="0"/>
              </a:rPr>
              <a:t>delivery</a:t>
            </a:r>
            <a:endParaRPr lang="es-ES" sz="1800" dirty="0" smtClean="0">
              <a:solidFill>
                <a:srgbClr val="838383"/>
              </a:solidFill>
              <a:latin typeface="Lato" charset="0"/>
              <a:ea typeface="ＭＳ Ｐゴシック" charset="0"/>
              <a:cs typeface="Lato" charset="0"/>
              <a:sym typeface="Lato" charset="0"/>
            </a:endParaRPr>
          </a:p>
          <a:p>
            <a:pPr algn="just" defTabSz="647700">
              <a:lnSpc>
                <a:spcPct val="120000"/>
              </a:lnSpc>
              <a:spcBef>
                <a:spcPts val="1700"/>
              </a:spcBef>
              <a:defRPr/>
            </a:pPr>
            <a:r>
              <a:rPr lang="es-ES" sz="1800" dirty="0" smtClean="0">
                <a:solidFill>
                  <a:srgbClr val="838383"/>
                </a:solidFill>
                <a:latin typeface="Lato" charset="0"/>
                <a:ea typeface="ＭＳ Ｐゴシック" charset="0"/>
                <a:cs typeface="Lato" charset="0"/>
                <a:sym typeface="Lato" charset="0"/>
              </a:rPr>
              <a:t>Small </a:t>
            </a:r>
            <a:r>
              <a:rPr lang="es-ES" sz="1800" dirty="0" err="1" smtClean="0">
                <a:solidFill>
                  <a:srgbClr val="838383"/>
                </a:solidFill>
                <a:latin typeface="Lato" charset="0"/>
                <a:ea typeface="ＭＳ Ｐゴシック" charset="0"/>
                <a:cs typeface="Lato" charset="0"/>
                <a:sym typeface="Lato" charset="0"/>
              </a:rPr>
              <a:t>steps</a:t>
            </a:r>
            <a:r>
              <a:rPr lang="es-ES" sz="1800" dirty="0" smtClean="0">
                <a:solidFill>
                  <a:srgbClr val="838383"/>
                </a:solidFill>
                <a:latin typeface="Lato" charset="0"/>
                <a:ea typeface="ＭＳ Ｐゴシック" charset="0"/>
                <a:cs typeface="Lato" charset="0"/>
                <a:sym typeface="Lato" charset="0"/>
              </a:rPr>
              <a:t> </a:t>
            </a:r>
            <a:r>
              <a:rPr lang="es-ES" sz="1800" dirty="0" err="1" smtClean="0">
                <a:solidFill>
                  <a:srgbClr val="838383"/>
                </a:solidFill>
                <a:latin typeface="Lato" charset="0"/>
                <a:ea typeface="ＭＳ Ｐゴシック" charset="0"/>
                <a:cs typeface="Lato" charset="0"/>
                <a:sym typeface="Lato" charset="0"/>
              </a:rPr>
              <a:t>regularly</a:t>
            </a:r>
            <a:endParaRPr lang="es-ES" sz="1800" dirty="0" smtClean="0">
              <a:solidFill>
                <a:srgbClr val="838383"/>
              </a:solidFill>
              <a:latin typeface="Lato" charset="0"/>
              <a:ea typeface="ＭＳ Ｐゴシック" charset="0"/>
              <a:cs typeface="Lato" charset="0"/>
              <a:sym typeface="Lato" charset="0"/>
            </a:endParaRPr>
          </a:p>
          <a:p>
            <a:pPr algn="just" defTabSz="647700">
              <a:lnSpc>
                <a:spcPct val="120000"/>
              </a:lnSpc>
              <a:spcBef>
                <a:spcPts val="1700"/>
              </a:spcBef>
              <a:defRPr/>
            </a:pPr>
            <a:r>
              <a:rPr lang="es-ES" sz="1800" dirty="0" err="1" smtClean="0">
                <a:solidFill>
                  <a:srgbClr val="838383"/>
                </a:solidFill>
                <a:latin typeface="Lato" charset="0"/>
                <a:ea typeface="ＭＳ Ｐゴシック" charset="0"/>
                <a:cs typeface="Lato" charset="0"/>
                <a:sym typeface="Lato" charset="0"/>
              </a:rPr>
              <a:t>Large</a:t>
            </a:r>
            <a:r>
              <a:rPr lang="es-ES" sz="1800" dirty="0" smtClean="0">
                <a:solidFill>
                  <a:srgbClr val="838383"/>
                </a:solidFill>
                <a:latin typeface="Lato" charset="0"/>
                <a:ea typeface="ＭＳ Ｐゴシック" charset="0"/>
                <a:cs typeface="Lato" charset="0"/>
                <a:sym typeface="Lato" charset="0"/>
              </a:rPr>
              <a:t> </a:t>
            </a:r>
            <a:r>
              <a:rPr lang="es-ES" sz="1800" dirty="0" err="1" smtClean="0">
                <a:solidFill>
                  <a:srgbClr val="838383"/>
                </a:solidFill>
                <a:latin typeface="Lato" charset="0"/>
                <a:ea typeface="ＭＳ Ｐゴシック" charset="0"/>
                <a:cs typeface="Lato" charset="0"/>
                <a:sym typeface="Lato" charset="0"/>
              </a:rPr>
              <a:t>changes</a:t>
            </a:r>
            <a:r>
              <a:rPr lang="es-ES" sz="1800" dirty="0" smtClean="0">
                <a:solidFill>
                  <a:srgbClr val="838383"/>
                </a:solidFill>
                <a:latin typeface="Lato" charset="0"/>
                <a:ea typeface="ＭＳ Ｐゴシック" charset="0"/>
                <a:cs typeface="Lato" charset="0"/>
                <a:sym typeface="Lato" charset="0"/>
              </a:rPr>
              <a:t> </a:t>
            </a:r>
            <a:r>
              <a:rPr lang="es-ES" sz="1800" dirty="0" err="1" smtClean="0">
                <a:solidFill>
                  <a:srgbClr val="838383"/>
                </a:solidFill>
                <a:latin typeface="Lato" charset="0"/>
                <a:ea typeface="ＭＳ Ｐゴシック" charset="0"/>
                <a:cs typeface="Lato" charset="0"/>
                <a:sym typeface="Lato" charset="0"/>
              </a:rPr>
              <a:t>periodically</a:t>
            </a:r>
            <a:endParaRPr lang="es-ES" dirty="0">
              <a:latin typeface="League Gothic" charset="0"/>
              <a:ea typeface="ＭＳ Ｐゴシック" charset="0"/>
              <a:cs typeface="League Gothic" charset="0"/>
              <a:sym typeface="League Gothic" charset="0"/>
            </a:endParaRPr>
          </a:p>
        </p:txBody>
      </p:sp>
      <p:sp>
        <p:nvSpPr>
          <p:cNvPr id="5129" name="AutoShape 9"/>
          <p:cNvSpPr>
            <a:spLocks/>
          </p:cNvSpPr>
          <p:nvPr/>
        </p:nvSpPr>
        <p:spPr bwMode="auto">
          <a:xfrm>
            <a:off x="3016250" y="2019250"/>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Optimal</a:t>
            </a:r>
            <a:r>
              <a:rPr lang="es-ES" sz="1800" b="1" dirty="0" smtClean="0">
                <a:solidFill>
                  <a:srgbClr val="838383"/>
                </a:solidFill>
                <a:latin typeface="Lato" charset="0"/>
                <a:ea typeface="ＭＳ Ｐゴシック" charset="0"/>
                <a:cs typeface="Lato" charset="0"/>
                <a:sym typeface="Lato" charset="0"/>
              </a:rPr>
              <a:t> Team </a:t>
            </a:r>
            <a:r>
              <a:rPr lang="es-ES" sz="1800" b="1" dirty="0" err="1" smtClean="0">
                <a:solidFill>
                  <a:srgbClr val="838383"/>
                </a:solidFill>
                <a:latin typeface="Lato" charset="0"/>
                <a:ea typeface="ＭＳ Ｐゴシック" charset="0"/>
                <a:cs typeface="Lato" charset="0"/>
                <a:sym typeface="Lato" charset="0"/>
              </a:rPr>
              <a:t>Size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is</a:t>
            </a:r>
            <a:r>
              <a:rPr lang="es-ES" sz="1800" b="1" dirty="0" smtClean="0">
                <a:solidFill>
                  <a:srgbClr val="838383"/>
                </a:solidFill>
                <a:latin typeface="Lato" charset="0"/>
                <a:ea typeface="ＭＳ Ｐゴシック" charset="0"/>
                <a:cs typeface="Lato" charset="0"/>
                <a:sym typeface="Lato" charset="0"/>
              </a:rPr>
              <a:t> 4.6 </a:t>
            </a:r>
            <a:r>
              <a:rPr lang="es-ES" sz="1800" b="1" dirty="0" err="1">
                <a:solidFill>
                  <a:srgbClr val="838383"/>
                </a:solidFill>
                <a:latin typeface="Lato" charset="0"/>
                <a:ea typeface="ＭＳ Ｐゴシック" charset="0"/>
                <a:cs typeface="Lato" charset="0"/>
                <a:sym typeface="Lato" charset="0"/>
              </a:rPr>
              <a:t>P</a:t>
            </a:r>
            <a:r>
              <a:rPr lang="es-ES" sz="1800" b="1" dirty="0" err="1" smtClean="0">
                <a:solidFill>
                  <a:srgbClr val="838383"/>
                </a:solidFill>
                <a:latin typeface="Lato" charset="0"/>
                <a:ea typeface="ＭＳ Ｐゴシック" charset="0"/>
                <a:cs typeface="Lato" charset="0"/>
                <a:sym typeface="Lato" charset="0"/>
              </a:rPr>
              <a:t>eople</a:t>
            </a:r>
            <a:endParaRPr lang="es-ES" dirty="0">
              <a:latin typeface="League Gothic" charset="0"/>
              <a:ea typeface="ＭＳ Ｐゴシック" charset="0"/>
              <a:cs typeface="League Gothic" charset="0"/>
              <a:sym typeface="League Gothic" charset="0"/>
            </a:endParaRPr>
          </a:p>
        </p:txBody>
      </p:sp>
      <p:sp>
        <p:nvSpPr>
          <p:cNvPr id="5130" name="Line 10"/>
          <p:cNvSpPr>
            <a:spLocks noChangeShapeType="1"/>
          </p:cNvSpPr>
          <p:nvPr/>
        </p:nvSpPr>
        <p:spPr bwMode="auto">
          <a:xfrm>
            <a:off x="2755900" y="8950275"/>
            <a:ext cx="5338763"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5131" name="AutoShape 11"/>
          <p:cNvSpPr>
            <a:spLocks/>
          </p:cNvSpPr>
          <p:nvPr/>
        </p:nvSpPr>
        <p:spPr bwMode="auto">
          <a:xfrm>
            <a:off x="2705100" y="1179462"/>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grpSp>
        <p:nvGrpSpPr>
          <p:cNvPr id="13" name="Group 801"/>
          <p:cNvGrpSpPr/>
          <p:nvPr/>
        </p:nvGrpSpPr>
        <p:grpSpPr>
          <a:xfrm>
            <a:off x="10439400" y="4570362"/>
            <a:ext cx="9118601" cy="5888038"/>
            <a:chOff x="0" y="0"/>
            <a:chExt cx="12598400" cy="10490200"/>
          </a:xfrm>
        </p:grpSpPr>
        <p:sp>
          <p:nvSpPr>
            <p:cNvPr id="14" name="Shape 740"/>
            <p:cNvSpPr/>
            <p:nvPr/>
          </p:nvSpPr>
          <p:spPr>
            <a:xfrm>
              <a:off x="2971800" y="17780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15" name="Shape 741"/>
            <p:cNvSpPr/>
            <p:nvPr/>
          </p:nvSpPr>
          <p:spPr>
            <a:xfrm>
              <a:off x="5689600" y="77724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16" name="Shape 742"/>
            <p:cNvSpPr/>
            <p:nvPr/>
          </p:nvSpPr>
          <p:spPr>
            <a:xfrm>
              <a:off x="0" y="48768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17" name="Shape 743"/>
            <p:cNvSpPr/>
            <p:nvPr/>
          </p:nvSpPr>
          <p:spPr>
            <a:xfrm>
              <a:off x="3708400" y="51816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18" name="Shape 744"/>
            <p:cNvSpPr/>
            <p:nvPr/>
          </p:nvSpPr>
          <p:spPr>
            <a:xfrm>
              <a:off x="7620000" y="47244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19" name="Shape 745"/>
            <p:cNvSpPr/>
            <p:nvPr/>
          </p:nvSpPr>
          <p:spPr>
            <a:xfrm>
              <a:off x="6629400" y="11430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20" name="Shape 746"/>
            <p:cNvSpPr/>
            <p:nvPr/>
          </p:nvSpPr>
          <p:spPr>
            <a:xfrm>
              <a:off x="8864600" y="35306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21" name="Shape 747"/>
            <p:cNvSpPr/>
            <p:nvPr/>
          </p:nvSpPr>
          <p:spPr>
            <a:xfrm>
              <a:off x="11277600" y="17780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nvGrpSpPr>
            <p:cNvPr id="22" name="Group 750"/>
            <p:cNvGrpSpPr/>
            <p:nvPr/>
          </p:nvGrpSpPr>
          <p:grpSpPr>
            <a:xfrm>
              <a:off x="1904999" y="4876800"/>
              <a:ext cx="1320801" cy="1270001"/>
              <a:chOff x="0" y="0"/>
              <a:chExt cx="1320800" cy="1270000"/>
            </a:xfrm>
          </p:grpSpPr>
          <p:sp>
            <p:nvSpPr>
              <p:cNvPr id="73" name="Shape 748"/>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74" name="Shape 749"/>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sp>
          <p:nvSpPr>
            <p:cNvPr id="23" name="Shape 751"/>
            <p:cNvSpPr/>
            <p:nvPr/>
          </p:nvSpPr>
          <p:spPr>
            <a:xfrm>
              <a:off x="863600" y="32766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nvGrpSpPr>
            <p:cNvPr id="24" name="Group 754"/>
            <p:cNvGrpSpPr/>
            <p:nvPr/>
          </p:nvGrpSpPr>
          <p:grpSpPr>
            <a:xfrm>
              <a:off x="3936999" y="3276600"/>
              <a:ext cx="1320801" cy="1270001"/>
              <a:chOff x="0" y="0"/>
              <a:chExt cx="1320800" cy="1270000"/>
            </a:xfrm>
          </p:grpSpPr>
          <p:sp>
            <p:nvSpPr>
              <p:cNvPr id="71" name="Shape 752"/>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72" name="Shape 753"/>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grpSp>
          <p:nvGrpSpPr>
            <p:cNvPr id="25" name="Group 757"/>
            <p:cNvGrpSpPr/>
            <p:nvPr/>
          </p:nvGrpSpPr>
          <p:grpSpPr>
            <a:xfrm>
              <a:off x="7137399" y="2997200"/>
              <a:ext cx="1320801" cy="1270001"/>
              <a:chOff x="0" y="0"/>
              <a:chExt cx="1320800" cy="1270000"/>
            </a:xfrm>
          </p:grpSpPr>
          <p:sp>
            <p:nvSpPr>
              <p:cNvPr id="69" name="Shape 755"/>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70" name="Shape 756"/>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grpSp>
          <p:nvGrpSpPr>
            <p:cNvPr id="26" name="Group 760"/>
            <p:cNvGrpSpPr/>
            <p:nvPr/>
          </p:nvGrpSpPr>
          <p:grpSpPr>
            <a:xfrm>
              <a:off x="5689599" y="4470400"/>
              <a:ext cx="1320801" cy="1270001"/>
              <a:chOff x="0" y="0"/>
              <a:chExt cx="1320800" cy="1270000"/>
            </a:xfrm>
          </p:grpSpPr>
          <p:sp>
            <p:nvSpPr>
              <p:cNvPr id="67" name="Shape 758"/>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68" name="Shape 759"/>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grpSp>
          <p:nvGrpSpPr>
            <p:cNvPr id="27" name="Group 763"/>
            <p:cNvGrpSpPr/>
            <p:nvPr/>
          </p:nvGrpSpPr>
          <p:grpSpPr>
            <a:xfrm>
              <a:off x="8864599" y="1549400"/>
              <a:ext cx="1320801" cy="1270001"/>
              <a:chOff x="0" y="0"/>
              <a:chExt cx="1320800" cy="1270000"/>
            </a:xfrm>
          </p:grpSpPr>
          <p:sp>
            <p:nvSpPr>
              <p:cNvPr id="65" name="Shape 761"/>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66" name="Shape 762"/>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sp>
          <p:nvSpPr>
            <p:cNvPr id="28" name="Shape 764"/>
            <p:cNvSpPr/>
            <p:nvPr/>
          </p:nvSpPr>
          <p:spPr>
            <a:xfrm>
              <a:off x="863600" y="63246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29" name="Shape 765"/>
            <p:cNvSpPr/>
            <p:nvPr/>
          </p:nvSpPr>
          <p:spPr>
            <a:xfrm>
              <a:off x="4699000" y="92202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30" name="Shape 766"/>
            <p:cNvSpPr/>
            <p:nvPr/>
          </p:nvSpPr>
          <p:spPr>
            <a:xfrm>
              <a:off x="2971800" y="92202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31" name="Shape 767"/>
            <p:cNvSpPr/>
            <p:nvPr/>
          </p:nvSpPr>
          <p:spPr>
            <a:xfrm>
              <a:off x="1905000" y="75692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32" name="Shape 768"/>
            <p:cNvSpPr/>
            <p:nvPr/>
          </p:nvSpPr>
          <p:spPr>
            <a:xfrm>
              <a:off x="10388600" y="32766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33" name="Shape 769"/>
            <p:cNvSpPr/>
            <p:nvPr/>
          </p:nvSpPr>
          <p:spPr>
            <a:xfrm>
              <a:off x="1069340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nvGrpSpPr>
            <p:cNvPr id="34" name="Group 772"/>
            <p:cNvGrpSpPr/>
            <p:nvPr/>
          </p:nvGrpSpPr>
          <p:grpSpPr>
            <a:xfrm>
              <a:off x="3708399" y="6985000"/>
              <a:ext cx="1320801" cy="1270001"/>
              <a:chOff x="0" y="0"/>
              <a:chExt cx="1320800" cy="1270000"/>
            </a:xfrm>
          </p:grpSpPr>
          <p:sp>
            <p:nvSpPr>
              <p:cNvPr id="63" name="Shape 770"/>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64" name="Shape 771"/>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grpSp>
          <p:nvGrpSpPr>
            <p:cNvPr id="35" name="Group 775"/>
            <p:cNvGrpSpPr/>
            <p:nvPr/>
          </p:nvGrpSpPr>
          <p:grpSpPr>
            <a:xfrm>
              <a:off x="5384799" y="6121400"/>
              <a:ext cx="1320801" cy="1270001"/>
              <a:chOff x="0" y="0"/>
              <a:chExt cx="1320800" cy="1270000"/>
            </a:xfrm>
          </p:grpSpPr>
          <p:sp>
            <p:nvSpPr>
              <p:cNvPr id="61" name="Shape 773"/>
              <p:cNvSpPr/>
              <p:nvPr/>
            </p:nvSpPr>
            <p:spPr>
              <a:xfrm>
                <a:off x="0" y="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62" name="Shape 774"/>
              <p:cNvSpPr/>
              <p:nvPr/>
            </p:nvSpPr>
            <p:spPr>
              <a:xfrm>
                <a:off x="177800" y="152400"/>
                <a:ext cx="990601" cy="965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grpSp>
        <p:sp>
          <p:nvSpPr>
            <p:cNvPr id="36" name="Shape 776"/>
            <p:cNvSpPr/>
            <p:nvPr/>
          </p:nvSpPr>
          <p:spPr>
            <a:xfrm>
              <a:off x="7137400" y="66548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37" name="Shape 777"/>
            <p:cNvSpPr/>
            <p:nvPr/>
          </p:nvSpPr>
          <p:spPr>
            <a:xfrm>
              <a:off x="5156200" y="4267200"/>
              <a:ext cx="635000" cy="508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38" name="Shape 778"/>
            <p:cNvSpPr/>
            <p:nvPr/>
          </p:nvSpPr>
          <p:spPr>
            <a:xfrm>
              <a:off x="6934200" y="5156200"/>
              <a:ext cx="660400" cy="127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39" name="Shape 779"/>
            <p:cNvSpPr/>
            <p:nvPr/>
          </p:nvSpPr>
          <p:spPr>
            <a:xfrm flipH="1">
              <a:off x="6807200" y="4064000"/>
              <a:ext cx="482600" cy="508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0" name="Shape 780"/>
            <p:cNvSpPr/>
            <p:nvPr/>
          </p:nvSpPr>
          <p:spPr>
            <a:xfrm>
              <a:off x="7416800" y="2413000"/>
              <a:ext cx="101600" cy="5842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1" name="Shape 781"/>
            <p:cNvSpPr/>
            <p:nvPr/>
          </p:nvSpPr>
          <p:spPr>
            <a:xfrm>
              <a:off x="9906000" y="2717800"/>
              <a:ext cx="685800" cy="762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2" name="Shape 782"/>
            <p:cNvSpPr/>
            <p:nvPr/>
          </p:nvSpPr>
          <p:spPr>
            <a:xfrm flipV="1">
              <a:off x="8331200" y="2616200"/>
              <a:ext cx="711200" cy="5842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3" name="Shape 783"/>
            <p:cNvSpPr/>
            <p:nvPr/>
          </p:nvSpPr>
          <p:spPr>
            <a:xfrm flipH="1">
              <a:off x="10083800" y="1117600"/>
              <a:ext cx="762000" cy="6096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4" name="Shape 784"/>
            <p:cNvSpPr/>
            <p:nvPr/>
          </p:nvSpPr>
          <p:spPr>
            <a:xfrm>
              <a:off x="10236200" y="2184400"/>
              <a:ext cx="990600" cy="101601"/>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5" name="Shape 785"/>
            <p:cNvSpPr/>
            <p:nvPr/>
          </p:nvSpPr>
          <p:spPr>
            <a:xfrm flipH="1">
              <a:off x="4978400" y="5384800"/>
              <a:ext cx="736600" cy="2794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6" name="Shape 786"/>
            <p:cNvSpPr/>
            <p:nvPr/>
          </p:nvSpPr>
          <p:spPr>
            <a:xfrm flipH="1">
              <a:off x="6223000" y="5791200"/>
              <a:ext cx="76200" cy="381001"/>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7" name="Shape 787"/>
            <p:cNvSpPr/>
            <p:nvPr/>
          </p:nvSpPr>
          <p:spPr>
            <a:xfrm>
              <a:off x="6731000" y="6908800"/>
              <a:ext cx="457200" cy="1524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8" name="Shape 788"/>
            <p:cNvSpPr/>
            <p:nvPr/>
          </p:nvSpPr>
          <p:spPr>
            <a:xfrm flipH="1">
              <a:off x="3175000" y="7874000"/>
              <a:ext cx="609600" cy="2032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49" name="Shape 789"/>
            <p:cNvSpPr/>
            <p:nvPr/>
          </p:nvSpPr>
          <p:spPr>
            <a:xfrm>
              <a:off x="6197600" y="7315200"/>
              <a:ext cx="50800" cy="508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0" name="Shape 790"/>
            <p:cNvSpPr/>
            <p:nvPr/>
          </p:nvSpPr>
          <p:spPr>
            <a:xfrm flipH="1">
              <a:off x="5003800" y="7086600"/>
              <a:ext cx="431800" cy="2032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1" name="Shape 791"/>
            <p:cNvSpPr/>
            <p:nvPr/>
          </p:nvSpPr>
          <p:spPr>
            <a:xfrm flipH="1">
              <a:off x="2971800" y="4343400"/>
              <a:ext cx="1041400" cy="6858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2" name="Shape 792"/>
            <p:cNvSpPr/>
            <p:nvPr/>
          </p:nvSpPr>
          <p:spPr>
            <a:xfrm>
              <a:off x="4673600" y="8229600"/>
              <a:ext cx="381000" cy="1016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3" name="Shape 793"/>
            <p:cNvSpPr/>
            <p:nvPr/>
          </p:nvSpPr>
          <p:spPr>
            <a:xfrm flipH="1">
              <a:off x="3810000" y="8229600"/>
              <a:ext cx="330200" cy="1016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4" name="Shape 794"/>
            <p:cNvSpPr/>
            <p:nvPr/>
          </p:nvSpPr>
          <p:spPr>
            <a:xfrm flipH="1">
              <a:off x="4800600" y="2794000"/>
              <a:ext cx="228600" cy="5588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5" name="Shape 795"/>
            <p:cNvSpPr/>
            <p:nvPr/>
          </p:nvSpPr>
          <p:spPr>
            <a:xfrm>
              <a:off x="3937000" y="2971800"/>
              <a:ext cx="330200" cy="4318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6" name="Shape 796"/>
            <p:cNvSpPr/>
            <p:nvPr/>
          </p:nvSpPr>
          <p:spPr>
            <a:xfrm>
              <a:off x="4546600" y="1549400"/>
              <a:ext cx="1320800" cy="12700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D479"/>
            </a:solidFill>
            <a:ln w="25400" cap="flat">
              <a:solidFill>
                <a:srgbClr val="000000"/>
              </a:solidFill>
              <a:prstDash val="solid"/>
              <a:round/>
            </a:ln>
            <a:effectLst/>
          </p:spPr>
          <p:txBody>
            <a:bodyPr wrap="square" lIns="0" tIns="0" rIns="0" bIns="0" numCol="1" anchor="ctr">
              <a:noAutofit/>
            </a:bodyPr>
            <a:lstStyle/>
            <a:p>
              <a:pPr marL="20320" marR="20320">
                <a:defRPr sz="4800">
                  <a:uFill>
                    <a:solidFill/>
                  </a:uFill>
                  <a:latin typeface="Arial"/>
                  <a:ea typeface="Arial"/>
                  <a:cs typeface="Arial"/>
                  <a:sym typeface="Arial"/>
                </a:defRPr>
              </a:pPr>
              <a:endParaRPr sz="2400"/>
            </a:p>
          </p:txBody>
        </p:sp>
        <p:sp>
          <p:nvSpPr>
            <p:cNvPr id="57" name="Shape 797"/>
            <p:cNvSpPr/>
            <p:nvPr/>
          </p:nvSpPr>
          <p:spPr>
            <a:xfrm>
              <a:off x="1803400" y="4470400"/>
              <a:ext cx="381000" cy="5080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8" name="Shape 798"/>
            <p:cNvSpPr/>
            <p:nvPr/>
          </p:nvSpPr>
          <p:spPr>
            <a:xfrm>
              <a:off x="1320800" y="5537200"/>
              <a:ext cx="533400" cy="254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59" name="Shape 799"/>
            <p:cNvSpPr/>
            <p:nvPr/>
          </p:nvSpPr>
          <p:spPr>
            <a:xfrm flipH="1">
              <a:off x="1930400" y="6096000"/>
              <a:ext cx="279400" cy="3556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sp>
          <p:nvSpPr>
            <p:cNvPr id="60" name="Shape 800"/>
            <p:cNvSpPr/>
            <p:nvPr/>
          </p:nvSpPr>
          <p:spPr>
            <a:xfrm>
              <a:off x="9474200" y="2819400"/>
              <a:ext cx="20320" cy="685800"/>
            </a:xfrm>
            <a:prstGeom prst="line">
              <a:avLst/>
            </a:prstGeom>
            <a:noFill/>
            <a:ln w="25400" cap="flat">
              <a:solidFill>
                <a:srgbClr val="000000"/>
              </a:solidFill>
              <a:prstDash val="solid"/>
              <a:round/>
            </a:ln>
            <a:effectLst/>
          </p:spPr>
          <p:txBody>
            <a:bodyPr wrap="square" lIns="0" tIns="0" rIns="0" bIns="0" numCol="1" anchor="t">
              <a:noAutofit/>
            </a:bodyPr>
            <a:lstStyle/>
            <a:p>
              <a:pPr lvl="0"/>
              <a:endParaRPr sz="900"/>
            </a:p>
          </p:txBody>
        </p:sp>
      </p:grpSp>
    </p:spTree>
    <p:extLst>
      <p:ext uri="{BB962C8B-B14F-4D97-AF65-F5344CB8AC3E}">
        <p14:creationId xmlns:p14="http://schemas.microsoft.com/office/powerpoint/2010/main" val="2495041646"/>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1.businessinsider.com/image/51302a0969bedd741b000019-1200/they-are-supported-by-the-finest-helicopter-pilots-in-the-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506" y="2856859"/>
            <a:ext cx="15469318" cy="1031287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6"/>
          <p:cNvSpPr>
            <a:spLocks/>
          </p:cNvSpPr>
          <p:nvPr/>
        </p:nvSpPr>
        <p:spPr bwMode="auto">
          <a:xfrm>
            <a:off x="2600971" y="1501280"/>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CROSS FUNCTIONAL TEAMS</a:t>
            </a:r>
            <a:endParaRPr lang="es-ES" dirty="0">
              <a:latin typeface="League Gothic" charset="0"/>
              <a:ea typeface="ＭＳ Ｐゴシック" charset="0"/>
              <a:cs typeface="League Gothic" charset="0"/>
              <a:sym typeface="League Gothic" charset="0"/>
            </a:endParaRPr>
          </a:p>
        </p:txBody>
      </p:sp>
      <p:sp>
        <p:nvSpPr>
          <p:cNvPr id="5" name="Line 7"/>
          <p:cNvSpPr>
            <a:spLocks noChangeShapeType="1"/>
          </p:cNvSpPr>
          <p:nvPr/>
        </p:nvSpPr>
        <p:spPr bwMode="auto">
          <a:xfrm>
            <a:off x="2755900" y="36464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6" name="AutoShape 9"/>
          <p:cNvSpPr>
            <a:spLocks/>
          </p:cNvSpPr>
          <p:nvPr/>
        </p:nvSpPr>
        <p:spPr bwMode="auto">
          <a:xfrm>
            <a:off x="2566046" y="2225180"/>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All</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the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skills</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needed</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shared</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among</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all</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the</a:t>
            </a:r>
            <a:r>
              <a:rPr lang="es-ES" sz="1800" b="1" dirty="0" smtClean="0">
                <a:solidFill>
                  <a:srgbClr val="838383"/>
                </a:solidFill>
                <a:latin typeface="Lato" charset="0"/>
                <a:ea typeface="ＭＳ Ｐゴシック" charset="0"/>
                <a:cs typeface="Lato" charset="0"/>
                <a:sym typeface="Lato" charset="0"/>
              </a:rPr>
              <a:t> team</a:t>
            </a:r>
            <a:endParaRPr lang="es-ES" dirty="0">
              <a:latin typeface="League Gothic" charset="0"/>
              <a:ea typeface="ＭＳ Ｐゴシック" charset="0"/>
              <a:cs typeface="League Gothic" charset="0"/>
              <a:sym typeface="League Gothic" charset="0"/>
            </a:endParaRPr>
          </a:p>
        </p:txBody>
      </p:sp>
      <p:sp>
        <p:nvSpPr>
          <p:cNvPr id="7" name="AutoShape 11"/>
          <p:cNvSpPr>
            <a:spLocks/>
          </p:cNvSpPr>
          <p:nvPr/>
        </p:nvSpPr>
        <p:spPr bwMode="auto">
          <a:xfrm>
            <a:off x="2254896" y="1385392"/>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710799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0366" y="1174939"/>
            <a:ext cx="8782914" cy="11366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round/>
                <a:headEnd/>
                <a:tailEnd/>
              </a14:hiddenLine>
            </a:ext>
          </a:extLst>
        </p:spPr>
      </p:pic>
      <p:sp>
        <p:nvSpPr>
          <p:cNvPr id="43009" name="AutoShape 1"/>
          <p:cNvSpPr>
            <a:spLocks/>
          </p:cNvSpPr>
          <p:nvPr/>
        </p:nvSpPr>
        <p:spPr bwMode="auto">
          <a:xfrm>
            <a:off x="0" y="0"/>
            <a:ext cx="4883150" cy="13727113"/>
          </a:xfrm>
          <a:custGeom>
            <a:avLst/>
            <a:gdLst>
              <a:gd name="T0" fmla="*/ 2441575 w 21600"/>
              <a:gd name="T1" fmla="*/ 6863557 h 21600"/>
              <a:gd name="T2" fmla="*/ 2441575 w 21600"/>
              <a:gd name="T3" fmla="*/ 6863557 h 21600"/>
              <a:gd name="T4" fmla="*/ 2441575 w 21600"/>
              <a:gd name="T5" fmla="*/ 6863557 h 21600"/>
              <a:gd name="T6" fmla="*/ 2441575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3E88B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US"/>
          </a:p>
        </p:txBody>
      </p:sp>
      <p:sp>
        <p:nvSpPr>
          <p:cNvPr id="43010" name="AutoShape 2"/>
          <p:cNvSpPr>
            <a:spLocks/>
          </p:cNvSpPr>
          <p:nvPr/>
        </p:nvSpPr>
        <p:spPr bwMode="auto">
          <a:xfrm>
            <a:off x="4883150" y="0"/>
            <a:ext cx="4884738" cy="13727113"/>
          </a:xfrm>
          <a:custGeom>
            <a:avLst/>
            <a:gdLst>
              <a:gd name="T0" fmla="*/ 2442369 w 21600"/>
              <a:gd name="T1" fmla="*/ 6863557 h 21600"/>
              <a:gd name="T2" fmla="*/ 2442369 w 21600"/>
              <a:gd name="T3" fmla="*/ 6863557 h 21600"/>
              <a:gd name="T4" fmla="*/ 2442369 w 21600"/>
              <a:gd name="T5" fmla="*/ 6863557 h 21600"/>
              <a:gd name="T6" fmla="*/ 2442369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US" dirty="0"/>
          </a:p>
        </p:txBody>
      </p:sp>
      <p:sp>
        <p:nvSpPr>
          <p:cNvPr id="43011" name="AutoShape 3"/>
          <p:cNvSpPr>
            <a:spLocks/>
          </p:cNvSpPr>
          <p:nvPr/>
        </p:nvSpPr>
        <p:spPr bwMode="auto">
          <a:xfrm>
            <a:off x="9767888" y="0"/>
            <a:ext cx="4884737" cy="13727113"/>
          </a:xfrm>
          <a:custGeom>
            <a:avLst/>
            <a:gdLst>
              <a:gd name="T0" fmla="*/ 2442369 w 21600"/>
              <a:gd name="T1" fmla="*/ 6863557 h 21600"/>
              <a:gd name="T2" fmla="*/ 2442369 w 21600"/>
              <a:gd name="T3" fmla="*/ 6863557 h 21600"/>
              <a:gd name="T4" fmla="*/ 2442369 w 21600"/>
              <a:gd name="T5" fmla="*/ 6863557 h 21600"/>
              <a:gd name="T6" fmla="*/ 2442369 w 21600"/>
              <a:gd name="T7" fmla="*/ 68635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solidFill>
            <a:schemeClr val="bg2">
              <a:lumMod val="50000"/>
            </a:schemeClr>
          </a:solidFill>
          <a:ln>
            <a:noFill/>
          </a:ln>
          <a:effectLst/>
          <a:extLst/>
        </p:spPr>
        <p:txBody>
          <a:bodyPr lIns="45719" tIns="45719" rIns="45719" bIns="45719" anchor="ctr"/>
          <a:lstStyle/>
          <a:p>
            <a:endParaRPr lang="en-US"/>
          </a:p>
        </p:txBody>
      </p:sp>
      <p:sp>
        <p:nvSpPr>
          <p:cNvPr id="43015" name="AutoShape 7"/>
          <p:cNvSpPr>
            <a:spLocks/>
          </p:cNvSpPr>
          <p:nvPr/>
        </p:nvSpPr>
        <p:spPr bwMode="auto">
          <a:xfrm>
            <a:off x="5992813" y="2817813"/>
            <a:ext cx="2541587" cy="2541587"/>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17" name="AutoShape 9"/>
          <p:cNvSpPr>
            <a:spLocks/>
          </p:cNvSpPr>
          <p:nvPr/>
        </p:nvSpPr>
        <p:spPr bwMode="auto">
          <a:xfrm>
            <a:off x="10920413" y="2805113"/>
            <a:ext cx="2541587" cy="2541587"/>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23" name="AutoShape 15"/>
          <p:cNvSpPr>
            <a:spLocks/>
          </p:cNvSpPr>
          <p:nvPr/>
        </p:nvSpPr>
        <p:spPr bwMode="auto">
          <a:xfrm>
            <a:off x="1941513" y="5916613"/>
            <a:ext cx="738187" cy="738187"/>
          </a:xfrm>
          <a:custGeom>
            <a:avLst/>
            <a:gdLst>
              <a:gd name="T0" fmla="*/ 369075 w 19679"/>
              <a:gd name="T1" fmla="*/ 405123 h 19679"/>
              <a:gd name="T2" fmla="*/ 369075 w 19679"/>
              <a:gd name="T3" fmla="*/ 405123 h 19679"/>
              <a:gd name="T4" fmla="*/ 369075 w 19679"/>
              <a:gd name="T5" fmla="*/ 405123 h 19679"/>
              <a:gd name="T6" fmla="*/ 369075 w 19679"/>
              <a:gd name="T7" fmla="*/ 40512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25" name="AutoShape 17"/>
          <p:cNvSpPr>
            <a:spLocks/>
          </p:cNvSpPr>
          <p:nvPr/>
        </p:nvSpPr>
        <p:spPr bwMode="auto">
          <a:xfrm>
            <a:off x="6881813" y="5916613"/>
            <a:ext cx="738187" cy="738187"/>
          </a:xfrm>
          <a:custGeom>
            <a:avLst/>
            <a:gdLst>
              <a:gd name="T0" fmla="*/ 369075 w 19679"/>
              <a:gd name="T1" fmla="*/ 405123 h 19679"/>
              <a:gd name="T2" fmla="*/ 369075 w 19679"/>
              <a:gd name="T3" fmla="*/ 405123 h 19679"/>
              <a:gd name="T4" fmla="*/ 369075 w 19679"/>
              <a:gd name="T5" fmla="*/ 405123 h 19679"/>
              <a:gd name="T6" fmla="*/ 369075 w 19679"/>
              <a:gd name="T7" fmla="*/ 40512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26" name="AutoShape 18"/>
          <p:cNvSpPr>
            <a:spLocks/>
          </p:cNvSpPr>
          <p:nvPr/>
        </p:nvSpPr>
        <p:spPr bwMode="auto">
          <a:xfrm>
            <a:off x="11784013" y="5916613"/>
            <a:ext cx="738187" cy="738187"/>
          </a:xfrm>
          <a:custGeom>
            <a:avLst/>
            <a:gdLst>
              <a:gd name="T0" fmla="*/ 369075 w 19679"/>
              <a:gd name="T1" fmla="*/ 405123 h 19679"/>
              <a:gd name="T2" fmla="*/ 369075 w 19679"/>
              <a:gd name="T3" fmla="*/ 405123 h 19679"/>
              <a:gd name="T4" fmla="*/ 369075 w 19679"/>
              <a:gd name="T5" fmla="*/ 405123 h 19679"/>
              <a:gd name="T6" fmla="*/ 369075 w 19679"/>
              <a:gd name="T7" fmla="*/ 40512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28" name="AutoShape 20"/>
          <p:cNvSpPr>
            <a:spLocks/>
          </p:cNvSpPr>
          <p:nvPr/>
        </p:nvSpPr>
        <p:spPr bwMode="auto">
          <a:xfrm>
            <a:off x="1039813" y="2817813"/>
            <a:ext cx="2541587" cy="2541587"/>
          </a:xfrm>
          <a:custGeom>
            <a:avLst/>
            <a:gdLst>
              <a:gd name="T0" fmla="*/ 1270729 w 19679"/>
              <a:gd name="T1" fmla="*/ 1394844 h 19679"/>
              <a:gd name="T2" fmla="*/ 1270729 w 19679"/>
              <a:gd name="T3" fmla="*/ 1394844 h 19679"/>
              <a:gd name="T4" fmla="*/ 1270729 w 19679"/>
              <a:gd name="T5" fmla="*/ 1394844 h 19679"/>
              <a:gd name="T6" fmla="*/ 1270729 w 19679"/>
              <a:gd name="T7" fmla="*/ 139484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43030" name="AutoShape 22"/>
          <p:cNvSpPr>
            <a:spLocks/>
          </p:cNvSpPr>
          <p:nvPr/>
        </p:nvSpPr>
        <p:spPr bwMode="auto">
          <a:xfrm>
            <a:off x="355600" y="8125296"/>
            <a:ext cx="4076700" cy="139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647700">
              <a:spcBef>
                <a:spcPts val="1700"/>
              </a:spcBef>
              <a:defRPr/>
            </a:pPr>
            <a:r>
              <a:rPr lang="en-US" sz="1800" dirty="0" smtClean="0">
                <a:latin typeface="Lato" charset="0"/>
                <a:ea typeface="ＭＳ Ｐゴシック" charset="0"/>
                <a:cs typeface="Lato" charset="0"/>
                <a:sym typeface="Lato" charset="0"/>
              </a:rPr>
              <a:t>A challenge. Something that pulls greatness out of them. A mission that has impact. A chance to change the world for the better. An opportunity to make a difference.</a:t>
            </a:r>
            <a:endParaRPr lang="en-US" dirty="0">
              <a:latin typeface="League Gothic" charset="0"/>
              <a:ea typeface="ＭＳ Ｐゴシック" charset="0"/>
              <a:cs typeface="League Gothic" charset="0"/>
              <a:sym typeface="League Gothic" charset="0"/>
            </a:endParaRPr>
          </a:p>
        </p:txBody>
      </p:sp>
      <p:sp>
        <p:nvSpPr>
          <p:cNvPr id="43031" name="AutoShape 23"/>
          <p:cNvSpPr>
            <a:spLocks/>
          </p:cNvSpPr>
          <p:nvPr/>
        </p:nvSpPr>
        <p:spPr bwMode="auto">
          <a:xfrm>
            <a:off x="5207000" y="8125296"/>
            <a:ext cx="4076700" cy="139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647700">
              <a:spcBef>
                <a:spcPts val="1700"/>
              </a:spcBef>
              <a:defRPr/>
            </a:pPr>
            <a:r>
              <a:rPr lang="es-ES" sz="1800" dirty="0" err="1" smtClean="0">
                <a:latin typeface="Lato" charset="0"/>
                <a:ea typeface="ＭＳ Ｐゴシック" charset="0"/>
                <a:cs typeface="Lato" charset="0"/>
                <a:sym typeface="Lato" charset="0"/>
              </a:rPr>
              <a:t>Self-directed</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Opinions</a:t>
            </a:r>
            <a:r>
              <a:rPr lang="es-ES" sz="1800" dirty="0" smtClean="0">
                <a:latin typeface="Lato" charset="0"/>
                <a:ea typeface="ＭＳ Ｐゴシック" charset="0"/>
                <a:cs typeface="Lato" charset="0"/>
                <a:sym typeface="Lato" charset="0"/>
              </a:rPr>
              <a:t> and ideas </a:t>
            </a:r>
            <a:r>
              <a:rPr lang="es-ES" sz="1800" dirty="0" err="1" smtClean="0">
                <a:latin typeface="Lato" charset="0"/>
                <a:ea typeface="ＭＳ Ｐゴシック" charset="0"/>
                <a:cs typeface="Lato" charset="0"/>
                <a:sym typeface="Lato" charset="0"/>
              </a:rPr>
              <a:t>matter</a:t>
            </a:r>
            <a:r>
              <a:rPr lang="es-ES" sz="1800" dirty="0" smtClean="0">
                <a:latin typeface="Lato" charset="0"/>
                <a:ea typeface="ＭＳ Ｐゴシック" charset="0"/>
                <a:cs typeface="Lato" charset="0"/>
                <a:sym typeface="Lato" charset="0"/>
              </a:rPr>
              <a:t> and are </a:t>
            </a:r>
            <a:r>
              <a:rPr lang="es-ES" sz="1800" dirty="0" err="1" smtClean="0">
                <a:latin typeface="Lato" charset="0"/>
                <a:ea typeface="ＭＳ Ｐゴシック" charset="0"/>
                <a:cs typeface="Lato" charset="0"/>
                <a:sym typeface="Lato" charset="0"/>
              </a:rPr>
              <a:t>taken</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seriously</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Treated</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like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an</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adult</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with</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valuable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insight</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Able</a:t>
            </a:r>
            <a:r>
              <a:rPr lang="es-ES" sz="1800" dirty="0" smtClean="0">
                <a:latin typeface="Lato" charset="0"/>
                <a:ea typeface="ＭＳ Ｐゴシック" charset="0"/>
                <a:cs typeface="Lato" charset="0"/>
                <a:sym typeface="Lato" charset="0"/>
              </a:rPr>
              <a:t> to </a:t>
            </a:r>
            <a:r>
              <a:rPr lang="es-ES" sz="1800" dirty="0" err="1" smtClean="0">
                <a:latin typeface="Lato" charset="0"/>
                <a:ea typeface="ＭＳ Ｐゴシック" charset="0"/>
                <a:cs typeface="Lato" charset="0"/>
                <a:sym typeface="Lato" charset="0"/>
              </a:rPr>
              <a:t>make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decisions</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on</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one’s</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own</a:t>
            </a:r>
            <a:r>
              <a:rPr lang="es-ES" sz="1800" dirty="0" smtClean="0">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43032" name="AutoShape 24"/>
          <p:cNvSpPr>
            <a:spLocks/>
          </p:cNvSpPr>
          <p:nvPr/>
        </p:nvSpPr>
        <p:spPr bwMode="auto">
          <a:xfrm>
            <a:off x="10147300" y="8125296"/>
            <a:ext cx="4076700" cy="1397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defTabSz="647700">
              <a:spcBef>
                <a:spcPts val="1700"/>
              </a:spcBef>
              <a:defRPr/>
            </a:pPr>
            <a:r>
              <a:rPr lang="es-ES" sz="1800" dirty="0" err="1" smtClean="0">
                <a:latin typeface="Lato" charset="0"/>
                <a:ea typeface="ＭＳ Ｐゴシック" charset="0"/>
                <a:cs typeface="Lato" charset="0"/>
                <a:sym typeface="Lato" charset="0"/>
              </a:rPr>
              <a:t>All</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the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skills</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needed</a:t>
            </a:r>
            <a:r>
              <a:rPr lang="es-ES" sz="1800" dirty="0" smtClean="0">
                <a:latin typeface="Lato" charset="0"/>
                <a:ea typeface="ＭＳ Ｐゴシック" charset="0"/>
                <a:cs typeface="Lato" charset="0"/>
                <a:sym typeface="Lato" charset="0"/>
              </a:rPr>
              <a:t> to </a:t>
            </a:r>
            <a:r>
              <a:rPr lang="es-ES" sz="1800" dirty="0" err="1" smtClean="0">
                <a:latin typeface="Lato" charset="0"/>
                <a:ea typeface="ＭＳ Ｐゴシック" charset="0"/>
                <a:cs typeface="Lato" charset="0"/>
                <a:sym typeface="Lato" charset="0"/>
              </a:rPr>
              <a:t>deliver</a:t>
            </a:r>
            <a:r>
              <a:rPr lang="es-ES" sz="1800" dirty="0" smtClean="0">
                <a:latin typeface="Lato" charset="0"/>
                <a:ea typeface="ＭＳ Ｐゴシック" charset="0"/>
                <a:cs typeface="Lato" charset="0"/>
                <a:sym typeface="Lato" charset="0"/>
              </a:rPr>
              <a:t> are </a:t>
            </a:r>
            <a:r>
              <a:rPr lang="es-ES" sz="1800" dirty="0" err="1" smtClean="0">
                <a:latin typeface="Lato" charset="0"/>
                <a:ea typeface="ＭＳ Ｐゴシック" charset="0"/>
                <a:cs typeface="Lato" charset="0"/>
                <a:sym typeface="Lato" charset="0"/>
              </a:rPr>
              <a:t>on</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the</a:t>
            </a:r>
            <a:r>
              <a:rPr lang="es-ES" sz="1800" dirty="0" smtClean="0">
                <a:latin typeface="Lato" charset="0"/>
                <a:ea typeface="ＭＳ Ｐゴシック" charset="0"/>
                <a:cs typeface="Lato" charset="0"/>
                <a:sym typeface="Lato" charset="0"/>
              </a:rPr>
              <a:t> team. The chance to </a:t>
            </a:r>
            <a:r>
              <a:rPr lang="es-ES" sz="1800" dirty="0" err="1" smtClean="0">
                <a:latin typeface="Lato" charset="0"/>
                <a:ea typeface="ＭＳ Ｐゴシック" charset="0"/>
                <a:cs typeface="Lato" charset="0"/>
                <a:sym typeface="Lato" charset="0"/>
              </a:rPr>
              <a:t>learn</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from</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each</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other</a:t>
            </a:r>
            <a:r>
              <a:rPr lang="es-ES" sz="1800" dirty="0" smtClean="0">
                <a:latin typeface="Lato" charset="0"/>
                <a:ea typeface="ＭＳ Ｐゴシック" charset="0"/>
                <a:cs typeface="Lato" charset="0"/>
                <a:sym typeface="Lato" charset="0"/>
              </a:rPr>
              <a:t>. The chance to </a:t>
            </a:r>
            <a:r>
              <a:rPr lang="es-ES" sz="1800" dirty="0" err="1" smtClean="0">
                <a:latin typeface="Lato" charset="0"/>
                <a:ea typeface="ＭＳ Ｐゴシック" charset="0"/>
                <a:cs typeface="Lato" charset="0"/>
                <a:sym typeface="Lato" charset="0"/>
              </a:rPr>
              <a:t>teach</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someone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else</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Respect</a:t>
            </a:r>
            <a:r>
              <a:rPr lang="es-ES" sz="1800" dirty="0" smtClean="0">
                <a:latin typeface="Lato" charset="0"/>
                <a:ea typeface="ＭＳ Ｐゴシック" charset="0"/>
                <a:cs typeface="Lato" charset="0"/>
                <a:sym typeface="Lato" charset="0"/>
              </a:rPr>
              <a:t> </a:t>
            </a:r>
            <a:r>
              <a:rPr lang="es-ES" sz="1800" dirty="0" err="1" smtClean="0">
                <a:latin typeface="Lato" charset="0"/>
                <a:ea typeface="ＭＳ Ｐゴシック" charset="0"/>
                <a:cs typeface="Lato" charset="0"/>
                <a:sym typeface="Lato" charset="0"/>
              </a:rPr>
              <a:t>for</a:t>
            </a:r>
            <a:r>
              <a:rPr lang="es-ES" sz="1800" dirty="0">
                <a:latin typeface="Lato" charset="0"/>
                <a:ea typeface="ＭＳ Ｐゴシック" charset="0"/>
                <a:cs typeface="Lato" charset="0"/>
                <a:sym typeface="Lato" charset="0"/>
              </a:rPr>
              <a:t> </a:t>
            </a:r>
            <a:r>
              <a:rPr lang="es-ES" sz="1800" dirty="0" smtClean="0">
                <a:latin typeface="Lato" charset="0"/>
                <a:ea typeface="ＭＳ Ｐゴシック" charset="0"/>
                <a:cs typeface="Lato" charset="0"/>
                <a:sym typeface="Lato" charset="0"/>
              </a:rPr>
              <a:t>and </a:t>
            </a:r>
            <a:r>
              <a:rPr lang="es-ES" sz="1800" dirty="0" err="1" smtClean="0">
                <a:latin typeface="Lato" charset="0"/>
                <a:ea typeface="ＭＳ Ｐゴシック" charset="0"/>
                <a:cs typeface="Lato" charset="0"/>
                <a:sym typeface="Lato" charset="0"/>
              </a:rPr>
              <a:t>sharing</a:t>
            </a:r>
            <a:r>
              <a:rPr lang="es-ES" sz="1800" dirty="0" smtClean="0">
                <a:latin typeface="Lato" charset="0"/>
                <a:ea typeface="ＭＳ Ｐゴシック" charset="0"/>
                <a:cs typeface="Lato" charset="0"/>
                <a:sym typeface="Lato" charset="0"/>
              </a:rPr>
              <a:t> of </a:t>
            </a:r>
            <a:r>
              <a:rPr lang="es-ES" sz="1800" dirty="0" err="1" smtClean="0">
                <a:latin typeface="Lato" charset="0"/>
                <a:ea typeface="ＭＳ Ｐゴシック" charset="0"/>
                <a:cs typeface="Lato" charset="0"/>
                <a:sym typeface="Lato" charset="0"/>
              </a:rPr>
              <a:t>skills</a:t>
            </a:r>
            <a:r>
              <a:rPr lang="es-ES" sz="1800" dirty="0" smtClean="0">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43035" name="AutoShape 27"/>
          <p:cNvSpPr>
            <a:spLocks/>
          </p:cNvSpPr>
          <p:nvPr/>
        </p:nvSpPr>
        <p:spPr bwMode="auto">
          <a:xfrm>
            <a:off x="112713" y="7200900"/>
            <a:ext cx="4403725"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defRPr/>
            </a:pPr>
            <a:r>
              <a:rPr lang="es-ES" sz="3500" dirty="0" smtClean="0">
                <a:latin typeface="League Gothic" charset="0"/>
                <a:ea typeface="ＭＳ Ｐゴシック" charset="0"/>
                <a:cs typeface="League Gothic" charset="0"/>
                <a:sym typeface="League Gothic" charset="0"/>
              </a:rPr>
              <a:t>TRANSCENDENT GOALS</a:t>
            </a:r>
            <a:endParaRPr lang="es-ES" dirty="0">
              <a:latin typeface="League Gothic" charset="0"/>
              <a:ea typeface="ＭＳ Ｐゴシック" charset="0"/>
              <a:cs typeface="League Gothic" charset="0"/>
              <a:sym typeface="League Gothic" charset="0"/>
            </a:endParaRPr>
          </a:p>
        </p:txBody>
      </p:sp>
      <p:sp>
        <p:nvSpPr>
          <p:cNvPr id="43036" name="AutoShape 28"/>
          <p:cNvSpPr>
            <a:spLocks/>
          </p:cNvSpPr>
          <p:nvPr/>
        </p:nvSpPr>
        <p:spPr bwMode="auto">
          <a:xfrm>
            <a:off x="5124450" y="7200900"/>
            <a:ext cx="4402138"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defRPr/>
            </a:pPr>
            <a:r>
              <a:rPr lang="es-ES" sz="3500" dirty="0" smtClean="0">
                <a:latin typeface="League Gothic" charset="0"/>
                <a:ea typeface="ＭＳ Ｐゴシック" charset="0"/>
                <a:cs typeface="League Gothic" charset="0"/>
                <a:sym typeface="League Gothic" charset="0"/>
              </a:rPr>
              <a:t>AUTONOMY</a:t>
            </a:r>
            <a:endParaRPr lang="es-ES" dirty="0">
              <a:latin typeface="League Gothic" charset="0"/>
              <a:ea typeface="ＭＳ Ｐゴシック" charset="0"/>
              <a:cs typeface="League Gothic" charset="0"/>
              <a:sym typeface="League Gothic" charset="0"/>
            </a:endParaRPr>
          </a:p>
        </p:txBody>
      </p:sp>
      <p:sp>
        <p:nvSpPr>
          <p:cNvPr id="43037" name="AutoShape 29"/>
          <p:cNvSpPr>
            <a:spLocks/>
          </p:cNvSpPr>
          <p:nvPr/>
        </p:nvSpPr>
        <p:spPr bwMode="auto">
          <a:xfrm>
            <a:off x="10009188" y="7200900"/>
            <a:ext cx="4402137"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defRPr/>
            </a:pPr>
            <a:r>
              <a:rPr lang="es-ES" sz="3500" dirty="0" smtClean="0">
                <a:latin typeface="League Gothic" charset="0"/>
                <a:ea typeface="ＭＳ Ｐゴシック" charset="0"/>
                <a:cs typeface="League Gothic" charset="0"/>
                <a:sym typeface="League Gothic" charset="0"/>
              </a:rPr>
              <a:t>CROSS-FERTILIZATION</a:t>
            </a:r>
            <a:endParaRPr lang="es-ES" dirty="0">
              <a:latin typeface="League Gothic" charset="0"/>
              <a:ea typeface="ＭＳ Ｐゴシック" charset="0"/>
              <a:cs typeface="League Gothic" charset="0"/>
              <a:sym typeface="League Gothic" charset="0"/>
            </a:endParaRPr>
          </a:p>
        </p:txBody>
      </p:sp>
      <p:sp>
        <p:nvSpPr>
          <p:cNvPr id="34" name="AutoShape 96"/>
          <p:cNvSpPr>
            <a:spLocks/>
          </p:cNvSpPr>
          <p:nvPr/>
        </p:nvSpPr>
        <p:spPr bwMode="auto">
          <a:xfrm>
            <a:off x="1878013" y="3781425"/>
            <a:ext cx="801687" cy="742950"/>
          </a:xfrm>
          <a:custGeom>
            <a:avLst/>
            <a:gdLst>
              <a:gd name="T0" fmla="*/ 197644 w 21600"/>
              <a:gd name="T1" fmla="*/ 197644 h 21600"/>
              <a:gd name="T2" fmla="*/ 197644 w 21600"/>
              <a:gd name="T3" fmla="*/ 197644 h 21600"/>
              <a:gd name="T4" fmla="*/ 197644 w 21600"/>
              <a:gd name="T5" fmla="*/ 197644 h 21600"/>
              <a:gd name="T6" fmla="*/ 197644 w 21600"/>
              <a:gd name="T7" fmla="*/ 1976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1"/>
          </a:solidFill>
          <a:ln>
            <a:noFill/>
          </a:ln>
          <a:effectLst/>
          <a:extLst/>
        </p:spPr>
        <p:txBody>
          <a:bodyPr lIns="38100" tIns="38100" rIns="38100" bIns="38100" anchor="ctr"/>
          <a:lstStyle/>
          <a:p>
            <a:endParaRPr lang="en-US"/>
          </a:p>
        </p:txBody>
      </p:sp>
      <p:sp>
        <p:nvSpPr>
          <p:cNvPr id="35" name="AutoShape 82"/>
          <p:cNvSpPr>
            <a:spLocks/>
          </p:cNvSpPr>
          <p:nvPr/>
        </p:nvSpPr>
        <p:spPr bwMode="auto">
          <a:xfrm>
            <a:off x="11814968" y="3753351"/>
            <a:ext cx="758031" cy="770732"/>
          </a:xfrm>
          <a:custGeom>
            <a:avLst/>
            <a:gdLst>
              <a:gd name="T0" fmla="*/ 198438 w 21600"/>
              <a:gd name="T1" fmla="*/ 198438 h 21600"/>
              <a:gd name="T2" fmla="*/ 198438 w 21600"/>
              <a:gd name="T3" fmla="*/ 198438 h 21600"/>
              <a:gd name="T4" fmla="*/ 198438 w 21600"/>
              <a:gd name="T5" fmla="*/ 198438 h 21600"/>
              <a:gd name="T6" fmla="*/ 198438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accent1"/>
          </a:solidFill>
          <a:ln>
            <a:noFill/>
          </a:ln>
          <a:effectLst/>
          <a:extLst/>
        </p:spPr>
        <p:txBody>
          <a:bodyPr lIns="38100" tIns="38100" rIns="38100" bIns="38100" anchor="ctr"/>
          <a:lstStyle/>
          <a:p>
            <a:endParaRPr lang="en-US"/>
          </a:p>
        </p:txBody>
      </p:sp>
      <p:sp>
        <p:nvSpPr>
          <p:cNvPr id="36" name="AutoShape 112"/>
          <p:cNvSpPr>
            <a:spLocks/>
          </p:cNvSpPr>
          <p:nvPr/>
        </p:nvSpPr>
        <p:spPr bwMode="auto">
          <a:xfrm>
            <a:off x="6965867" y="3816162"/>
            <a:ext cx="588962" cy="707921"/>
          </a:xfrm>
          <a:custGeom>
            <a:avLst/>
            <a:gdLst>
              <a:gd name="T0" fmla="*/ 197635 w 21571"/>
              <a:gd name="T1" fmla="*/ 198438 h 21600"/>
              <a:gd name="T2" fmla="*/ 197635 w 21571"/>
              <a:gd name="T3" fmla="*/ 198438 h 21600"/>
              <a:gd name="T4" fmla="*/ 197635 w 21571"/>
              <a:gd name="T5" fmla="*/ 198438 h 21600"/>
              <a:gd name="T6" fmla="*/ 197635 w 21571"/>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1"/>
          </a:solidFill>
          <a:ln>
            <a:noFill/>
          </a:ln>
          <a:effectLst/>
          <a:extLst/>
        </p:spPr>
        <p:txBody>
          <a:bodyPr lIns="38100" tIns="38100" rIns="38100" bIns="38100" anchor="ctr"/>
          <a:lstStyle/>
          <a:p>
            <a:endParaRPr lang="en-US"/>
          </a:p>
        </p:txBody>
      </p:sp>
      <p:sp>
        <p:nvSpPr>
          <p:cNvPr id="2" name="TextBox 1"/>
          <p:cNvSpPr txBox="1"/>
          <p:nvPr/>
        </p:nvSpPr>
        <p:spPr>
          <a:xfrm>
            <a:off x="3440096" y="723124"/>
            <a:ext cx="7770846" cy="1323439"/>
          </a:xfrm>
          <a:prstGeom prst="rect">
            <a:avLst/>
          </a:prstGeom>
          <a:noFill/>
        </p:spPr>
        <p:txBody>
          <a:bodyPr wrap="none" rtlCol="0">
            <a:spAutoFit/>
          </a:bodyPr>
          <a:lstStyle/>
          <a:p>
            <a:r>
              <a:rPr lang="en-US" dirty="0" smtClean="0"/>
              <a:t>ELEMENTS OF GREAT TEAMS</a:t>
            </a:r>
            <a:endParaRPr lang="en-US" dirty="0"/>
          </a:p>
        </p:txBody>
      </p:sp>
    </p:spTree>
    <p:extLst>
      <p:ext uri="{BB962C8B-B14F-4D97-AF65-F5344CB8AC3E}">
        <p14:creationId xmlns:p14="http://schemas.microsoft.com/office/powerpoint/2010/main" val="34603193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030"/>
                                        </p:tgtEl>
                                        <p:attrNameLst>
                                          <p:attrName>style.visibility</p:attrName>
                                        </p:attrNameLst>
                                      </p:cBhvr>
                                      <p:to>
                                        <p:strVal val="visible"/>
                                      </p:to>
                                    </p:set>
                                    <p:animEffect transition="in" filter="dissolve">
                                      <p:cBhvr>
                                        <p:cTn id="7" dur="500"/>
                                        <p:tgtEl>
                                          <p:spTgt spid="4303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3031"/>
                                        </p:tgtEl>
                                        <p:attrNameLst>
                                          <p:attrName>style.visibility</p:attrName>
                                        </p:attrNameLst>
                                      </p:cBhvr>
                                      <p:to>
                                        <p:strVal val="visible"/>
                                      </p:to>
                                    </p:set>
                                    <p:animEffect transition="in" filter="dissolve">
                                      <p:cBhvr>
                                        <p:cTn id="11" dur="500"/>
                                        <p:tgtEl>
                                          <p:spTgt spid="4303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3032"/>
                                        </p:tgtEl>
                                        <p:attrNameLst>
                                          <p:attrName>style.visibility</p:attrName>
                                        </p:attrNameLst>
                                      </p:cBhvr>
                                      <p:to>
                                        <p:strVal val="visible"/>
                                      </p:to>
                                    </p:set>
                                    <p:animEffect transition="in" filter="dissolve">
                                      <p:cBhvr>
                                        <p:cTn id="15" dur="500"/>
                                        <p:tgtEl>
                                          <p:spTgt spid="43032"/>
                                        </p:tgtEl>
                                      </p:cBhvr>
                                    </p:animEffect>
                                  </p:childTnLst>
                                </p:cTn>
                              </p:par>
                            </p:childTnLst>
                          </p:cTn>
                        </p:par>
                        <p:par>
                          <p:cTn id="16" fill="hold" nodeType="afterGroup">
                            <p:stCondLst>
                              <p:cond delay="1500"/>
                            </p:stCondLst>
                            <p:childTnLst>
                              <p:par>
                                <p:cTn id="17" presetID="2" presetClass="entr" presetSubtype="2" fill="hold" grpId="0" nodeType="afterEffect">
                                  <p:stCondLst>
                                    <p:cond delay="0"/>
                                  </p:stCondLst>
                                  <p:childTnLst>
                                    <p:set>
                                      <p:cBhvr>
                                        <p:cTn id="18" dur="1" fill="hold">
                                          <p:stCondLst>
                                            <p:cond delay="0"/>
                                          </p:stCondLst>
                                        </p:cTn>
                                        <p:tgtEl>
                                          <p:spTgt spid="43035"/>
                                        </p:tgtEl>
                                        <p:attrNameLst>
                                          <p:attrName>style.visibility</p:attrName>
                                        </p:attrNameLst>
                                      </p:cBhvr>
                                      <p:to>
                                        <p:strVal val="visible"/>
                                      </p:to>
                                    </p:set>
                                    <p:anim calcmode="lin" valueType="num">
                                      <p:cBhvr additive="base">
                                        <p:cTn id="19" dur="500" fill="hold"/>
                                        <p:tgtEl>
                                          <p:spTgt spid="43035"/>
                                        </p:tgtEl>
                                        <p:attrNameLst>
                                          <p:attrName>ppt_x</p:attrName>
                                        </p:attrNameLst>
                                      </p:cBhvr>
                                      <p:tavLst>
                                        <p:tav tm="0">
                                          <p:val>
                                            <p:strVal val="1+#ppt_w/2"/>
                                          </p:val>
                                        </p:tav>
                                        <p:tav tm="100000">
                                          <p:val>
                                            <p:strVal val="#ppt_x"/>
                                          </p:val>
                                        </p:tav>
                                      </p:tavLst>
                                    </p:anim>
                                    <p:anim calcmode="lin" valueType="num">
                                      <p:cBhvr additive="base">
                                        <p:cTn id="20" dur="500" fill="hold"/>
                                        <p:tgtEl>
                                          <p:spTgt spid="430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2" presetClass="entr" presetSubtype="2" fill="hold" grpId="0" nodeType="afterEffect">
                                  <p:stCondLst>
                                    <p:cond delay="0"/>
                                  </p:stCondLst>
                                  <p:childTnLst>
                                    <p:set>
                                      <p:cBhvr>
                                        <p:cTn id="23" dur="1" fill="hold">
                                          <p:stCondLst>
                                            <p:cond delay="0"/>
                                          </p:stCondLst>
                                        </p:cTn>
                                        <p:tgtEl>
                                          <p:spTgt spid="43036"/>
                                        </p:tgtEl>
                                        <p:attrNameLst>
                                          <p:attrName>style.visibility</p:attrName>
                                        </p:attrNameLst>
                                      </p:cBhvr>
                                      <p:to>
                                        <p:strVal val="visible"/>
                                      </p:to>
                                    </p:set>
                                    <p:anim calcmode="lin" valueType="num">
                                      <p:cBhvr additive="base">
                                        <p:cTn id="24" dur="500" fill="hold"/>
                                        <p:tgtEl>
                                          <p:spTgt spid="43036"/>
                                        </p:tgtEl>
                                        <p:attrNameLst>
                                          <p:attrName>ppt_x</p:attrName>
                                        </p:attrNameLst>
                                      </p:cBhvr>
                                      <p:tavLst>
                                        <p:tav tm="0">
                                          <p:val>
                                            <p:strVal val="1+#ppt_w/2"/>
                                          </p:val>
                                        </p:tav>
                                        <p:tav tm="100000">
                                          <p:val>
                                            <p:strVal val="#ppt_x"/>
                                          </p:val>
                                        </p:tav>
                                      </p:tavLst>
                                    </p:anim>
                                    <p:anim calcmode="lin" valueType="num">
                                      <p:cBhvr additive="base">
                                        <p:cTn id="25" dur="500" fill="hold"/>
                                        <p:tgtEl>
                                          <p:spTgt spid="43036"/>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500"/>
                            </p:stCondLst>
                            <p:childTnLst>
                              <p:par>
                                <p:cTn id="27" presetID="2" presetClass="entr" presetSubtype="2" fill="hold" grpId="0" nodeType="afterEffect">
                                  <p:stCondLst>
                                    <p:cond delay="0"/>
                                  </p:stCondLst>
                                  <p:childTnLst>
                                    <p:set>
                                      <p:cBhvr>
                                        <p:cTn id="28" dur="1" fill="hold">
                                          <p:stCondLst>
                                            <p:cond delay="0"/>
                                          </p:stCondLst>
                                        </p:cTn>
                                        <p:tgtEl>
                                          <p:spTgt spid="43037"/>
                                        </p:tgtEl>
                                        <p:attrNameLst>
                                          <p:attrName>style.visibility</p:attrName>
                                        </p:attrNameLst>
                                      </p:cBhvr>
                                      <p:to>
                                        <p:strVal val="visible"/>
                                      </p:to>
                                    </p:set>
                                    <p:anim calcmode="lin" valueType="num">
                                      <p:cBhvr additive="base">
                                        <p:cTn id="29" dur="500" fill="hold"/>
                                        <p:tgtEl>
                                          <p:spTgt spid="43037"/>
                                        </p:tgtEl>
                                        <p:attrNameLst>
                                          <p:attrName>ppt_x</p:attrName>
                                        </p:attrNameLst>
                                      </p:cBhvr>
                                      <p:tavLst>
                                        <p:tav tm="0">
                                          <p:val>
                                            <p:strVal val="1+#ppt_w/2"/>
                                          </p:val>
                                        </p:tav>
                                        <p:tav tm="100000">
                                          <p:val>
                                            <p:strVal val="#ppt_x"/>
                                          </p:val>
                                        </p:tav>
                                      </p:tavLst>
                                    </p:anim>
                                    <p:anim calcmode="lin" valueType="num">
                                      <p:cBhvr additive="base">
                                        <p:cTn id="30" dur="500" fill="hold"/>
                                        <p:tgtEl>
                                          <p:spTgt spid="430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0" grpId="0" autoUpdateAnimBg="0"/>
      <p:bldP spid="43031" grpId="0" autoUpdateAnimBg="0"/>
      <p:bldP spid="43032" grpId="0" autoUpdateAnimBg="0"/>
      <p:bldP spid="43035" grpId="0" autoUpdateAnimBg="0"/>
      <p:bldP spid="43036" grpId="0" autoUpdateAnimBg="0"/>
      <p:bldP spid="4303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55019" y="2194118"/>
            <a:ext cx="6522157" cy="9848458"/>
          </a:xfrm>
        </p:spPr>
      </p:pic>
      <p:sp>
        <p:nvSpPr>
          <p:cNvPr id="6" name="TextBox 5"/>
          <p:cNvSpPr txBox="1"/>
          <p:nvPr/>
        </p:nvSpPr>
        <p:spPr>
          <a:xfrm>
            <a:off x="1651728" y="2194118"/>
            <a:ext cx="2535951" cy="9510296"/>
          </a:xfrm>
          <a:prstGeom prst="rect">
            <a:avLst/>
          </a:prstGeom>
          <a:noFill/>
        </p:spPr>
        <p:txBody>
          <a:bodyPr wrap="none" rtlCol="0">
            <a:spAutoFit/>
          </a:bodyPr>
          <a:lstStyle/>
          <a:p>
            <a:r>
              <a:rPr lang="en-US" sz="3600" dirty="0">
                <a:solidFill>
                  <a:schemeClr val="tx1"/>
                </a:solidFill>
              </a:rPr>
              <a:t>Commander</a:t>
            </a:r>
          </a:p>
          <a:p>
            <a:r>
              <a:rPr lang="en-US" sz="3600" dirty="0">
                <a:solidFill>
                  <a:schemeClr val="tx1"/>
                </a:solidFill>
              </a:rPr>
              <a:t>Asst. Commander</a:t>
            </a:r>
          </a:p>
          <a:p>
            <a:endParaRPr lang="en-US" sz="3600" dirty="0">
              <a:solidFill>
                <a:schemeClr val="tx1"/>
              </a:solidFill>
            </a:endParaRPr>
          </a:p>
          <a:p>
            <a:r>
              <a:rPr lang="en-US" sz="3600" dirty="0">
                <a:solidFill>
                  <a:schemeClr val="tx1"/>
                </a:solidFill>
              </a:rPr>
              <a:t>Ops</a:t>
            </a:r>
          </a:p>
          <a:p>
            <a:r>
              <a:rPr lang="en-US" sz="3600" dirty="0">
                <a:solidFill>
                  <a:schemeClr val="tx1"/>
                </a:solidFill>
              </a:rPr>
              <a:t>Asst. Ops and Intel</a:t>
            </a:r>
          </a:p>
          <a:p>
            <a:endParaRPr lang="en-US" sz="3600" dirty="0">
              <a:solidFill>
                <a:schemeClr val="tx1"/>
              </a:solidFill>
            </a:endParaRPr>
          </a:p>
          <a:p>
            <a:r>
              <a:rPr lang="en-US" sz="3600" dirty="0">
                <a:solidFill>
                  <a:schemeClr val="tx1"/>
                </a:solidFill>
              </a:rPr>
              <a:t>Weapons</a:t>
            </a:r>
          </a:p>
          <a:p>
            <a:r>
              <a:rPr lang="en-US" sz="3600" dirty="0">
                <a:solidFill>
                  <a:schemeClr val="tx1"/>
                </a:solidFill>
              </a:rPr>
              <a:t>Weapons</a:t>
            </a:r>
          </a:p>
          <a:p>
            <a:endParaRPr lang="en-US" sz="3600" dirty="0">
              <a:solidFill>
                <a:schemeClr val="tx1"/>
              </a:solidFill>
            </a:endParaRPr>
          </a:p>
          <a:p>
            <a:r>
              <a:rPr lang="en-US" sz="3600" dirty="0" err="1">
                <a:solidFill>
                  <a:schemeClr val="tx1"/>
                </a:solidFill>
              </a:rPr>
              <a:t>Comms</a:t>
            </a:r>
            <a:endParaRPr lang="en-US" sz="3600" dirty="0">
              <a:solidFill>
                <a:schemeClr val="tx1"/>
              </a:solidFill>
            </a:endParaRPr>
          </a:p>
          <a:p>
            <a:r>
              <a:rPr lang="en-US" sz="3600" dirty="0" err="1">
                <a:solidFill>
                  <a:schemeClr val="tx1"/>
                </a:solidFill>
              </a:rPr>
              <a:t>Comms</a:t>
            </a:r>
            <a:endParaRPr lang="en-US" sz="3600" dirty="0">
              <a:solidFill>
                <a:schemeClr val="tx1"/>
              </a:solidFill>
            </a:endParaRPr>
          </a:p>
          <a:p>
            <a:endParaRPr lang="en-US" sz="3600" dirty="0">
              <a:solidFill>
                <a:schemeClr val="tx1"/>
              </a:solidFill>
            </a:endParaRPr>
          </a:p>
          <a:p>
            <a:r>
              <a:rPr lang="en-US" sz="3600" dirty="0">
                <a:solidFill>
                  <a:schemeClr val="tx1"/>
                </a:solidFill>
              </a:rPr>
              <a:t>Medic</a:t>
            </a:r>
          </a:p>
          <a:p>
            <a:r>
              <a:rPr lang="en-US" sz="3600" dirty="0">
                <a:solidFill>
                  <a:schemeClr val="tx1"/>
                </a:solidFill>
              </a:rPr>
              <a:t>Medic</a:t>
            </a:r>
          </a:p>
          <a:p>
            <a:endParaRPr lang="en-US" sz="3600" dirty="0">
              <a:solidFill>
                <a:schemeClr val="tx1"/>
              </a:solidFill>
            </a:endParaRPr>
          </a:p>
          <a:p>
            <a:r>
              <a:rPr lang="en-US" sz="3600" dirty="0">
                <a:solidFill>
                  <a:schemeClr val="tx1"/>
                </a:solidFill>
              </a:rPr>
              <a:t>Engineer</a:t>
            </a:r>
          </a:p>
          <a:p>
            <a:r>
              <a:rPr lang="en-US" sz="3600" dirty="0">
                <a:solidFill>
                  <a:schemeClr val="tx1"/>
                </a:solidFill>
              </a:rPr>
              <a:t>Engineer</a:t>
            </a:r>
          </a:p>
        </p:txBody>
      </p:sp>
      <p:sp>
        <p:nvSpPr>
          <p:cNvPr id="7" name="TextBox 6"/>
          <p:cNvSpPr txBox="1"/>
          <p:nvPr/>
        </p:nvSpPr>
        <p:spPr>
          <a:xfrm>
            <a:off x="11672273" y="2272315"/>
            <a:ext cx="2535951" cy="9510296"/>
          </a:xfrm>
          <a:prstGeom prst="rect">
            <a:avLst/>
          </a:prstGeom>
          <a:noFill/>
        </p:spPr>
        <p:txBody>
          <a:bodyPr wrap="none" rtlCol="0">
            <a:spAutoFit/>
          </a:bodyPr>
          <a:lstStyle/>
          <a:p>
            <a:r>
              <a:rPr lang="en-US" sz="3600" dirty="0">
                <a:solidFill>
                  <a:schemeClr val="tx1"/>
                </a:solidFill>
              </a:rPr>
              <a:t>Commander</a:t>
            </a:r>
          </a:p>
          <a:p>
            <a:r>
              <a:rPr lang="en-US" sz="3600" dirty="0">
                <a:solidFill>
                  <a:schemeClr val="tx1"/>
                </a:solidFill>
              </a:rPr>
              <a:t>Asst. Commander</a:t>
            </a:r>
          </a:p>
          <a:p>
            <a:endParaRPr lang="en-US" sz="3600" dirty="0">
              <a:solidFill>
                <a:schemeClr val="tx1"/>
              </a:solidFill>
            </a:endParaRPr>
          </a:p>
          <a:p>
            <a:r>
              <a:rPr lang="en-US" sz="3600" dirty="0">
                <a:solidFill>
                  <a:schemeClr val="tx1"/>
                </a:solidFill>
              </a:rPr>
              <a:t>Ops</a:t>
            </a:r>
          </a:p>
          <a:p>
            <a:r>
              <a:rPr lang="en-US" sz="3600" dirty="0">
                <a:solidFill>
                  <a:schemeClr val="tx1"/>
                </a:solidFill>
              </a:rPr>
              <a:t>Asst. Ops and Intel</a:t>
            </a:r>
          </a:p>
          <a:p>
            <a:endParaRPr lang="en-US" sz="3600" dirty="0">
              <a:solidFill>
                <a:schemeClr val="tx1"/>
              </a:solidFill>
            </a:endParaRPr>
          </a:p>
          <a:p>
            <a:r>
              <a:rPr lang="en-US" sz="3600" dirty="0">
                <a:solidFill>
                  <a:schemeClr val="tx1"/>
                </a:solidFill>
              </a:rPr>
              <a:t>Weapons</a:t>
            </a:r>
          </a:p>
          <a:p>
            <a:r>
              <a:rPr lang="en-US" sz="3600" dirty="0">
                <a:solidFill>
                  <a:schemeClr val="tx1"/>
                </a:solidFill>
              </a:rPr>
              <a:t>Weapons</a:t>
            </a:r>
          </a:p>
          <a:p>
            <a:endParaRPr lang="en-US" sz="3600" dirty="0">
              <a:solidFill>
                <a:schemeClr val="tx1"/>
              </a:solidFill>
            </a:endParaRPr>
          </a:p>
          <a:p>
            <a:r>
              <a:rPr lang="en-US" sz="3600" dirty="0" err="1">
                <a:solidFill>
                  <a:schemeClr val="tx1"/>
                </a:solidFill>
              </a:rPr>
              <a:t>Comms</a:t>
            </a:r>
            <a:endParaRPr lang="en-US" sz="3600" dirty="0">
              <a:solidFill>
                <a:schemeClr val="tx1"/>
              </a:solidFill>
            </a:endParaRPr>
          </a:p>
          <a:p>
            <a:r>
              <a:rPr lang="en-US" sz="3600" dirty="0" err="1">
                <a:solidFill>
                  <a:schemeClr val="tx1"/>
                </a:solidFill>
              </a:rPr>
              <a:t>Comms</a:t>
            </a:r>
            <a:endParaRPr lang="en-US" sz="3600" dirty="0">
              <a:solidFill>
                <a:schemeClr val="tx1"/>
              </a:solidFill>
            </a:endParaRPr>
          </a:p>
          <a:p>
            <a:endParaRPr lang="en-US" sz="3600" dirty="0">
              <a:solidFill>
                <a:schemeClr val="tx1"/>
              </a:solidFill>
            </a:endParaRPr>
          </a:p>
          <a:p>
            <a:r>
              <a:rPr lang="en-US" sz="3600" dirty="0">
                <a:solidFill>
                  <a:schemeClr val="tx1"/>
                </a:solidFill>
              </a:rPr>
              <a:t>Medic</a:t>
            </a:r>
          </a:p>
          <a:p>
            <a:r>
              <a:rPr lang="en-US" sz="3600" dirty="0">
                <a:solidFill>
                  <a:schemeClr val="tx1"/>
                </a:solidFill>
              </a:rPr>
              <a:t>Medic</a:t>
            </a:r>
          </a:p>
          <a:p>
            <a:endParaRPr lang="en-US" sz="3600" dirty="0">
              <a:solidFill>
                <a:schemeClr val="tx1"/>
              </a:solidFill>
            </a:endParaRPr>
          </a:p>
          <a:p>
            <a:r>
              <a:rPr lang="en-US" sz="3600" dirty="0">
                <a:solidFill>
                  <a:schemeClr val="tx1"/>
                </a:solidFill>
              </a:rPr>
              <a:t>Engineer</a:t>
            </a:r>
          </a:p>
          <a:p>
            <a:r>
              <a:rPr lang="en-US" sz="3600" dirty="0">
                <a:solidFill>
                  <a:schemeClr val="tx1"/>
                </a:solidFill>
              </a:rPr>
              <a:t>Engineer</a:t>
            </a:r>
          </a:p>
        </p:txBody>
      </p:sp>
      <p:cxnSp>
        <p:nvCxnSpPr>
          <p:cNvPr id="9" name="Straight Arrow Connector 8"/>
          <p:cNvCxnSpPr/>
          <p:nvPr/>
        </p:nvCxnSpPr>
        <p:spPr>
          <a:xfrm flipV="1">
            <a:off x="4250382" y="9703852"/>
            <a:ext cx="7781402" cy="15108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233477" y="8024468"/>
            <a:ext cx="7392146" cy="2713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585777" y="5956115"/>
            <a:ext cx="7954061" cy="3010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776276" y="3348390"/>
            <a:ext cx="7849347" cy="62145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250383" y="4878994"/>
            <a:ext cx="6993494" cy="24780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233477" y="7923824"/>
            <a:ext cx="7940786" cy="29039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50382" y="6284019"/>
            <a:ext cx="7781402" cy="50228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250383" y="2763763"/>
            <a:ext cx="7289455" cy="30201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250380" y="4148763"/>
            <a:ext cx="7431936" cy="22812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214628" y="3096650"/>
            <a:ext cx="7467688" cy="43876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197723" y="2413397"/>
            <a:ext cx="7890755" cy="65008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176782" y="4609198"/>
            <a:ext cx="7855002" cy="49224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AutoShape 6"/>
          <p:cNvSpPr>
            <a:spLocks/>
          </p:cNvSpPr>
          <p:nvPr/>
        </p:nvSpPr>
        <p:spPr bwMode="auto">
          <a:xfrm>
            <a:off x="3051175" y="851297"/>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SPECIAL FORCES A-TEAM</a:t>
            </a:r>
            <a:endParaRPr lang="es-ES" dirty="0">
              <a:latin typeface="League Gothic" charset="0"/>
              <a:ea typeface="ＭＳ Ｐゴシック" charset="0"/>
              <a:cs typeface="League Gothic" charset="0"/>
              <a:sym typeface="League Gothic" charset="0"/>
            </a:endParaRPr>
          </a:p>
        </p:txBody>
      </p:sp>
      <p:sp>
        <p:nvSpPr>
          <p:cNvPr id="23" name="Line 7"/>
          <p:cNvSpPr>
            <a:spLocks noChangeShapeType="1"/>
          </p:cNvSpPr>
          <p:nvPr/>
        </p:nvSpPr>
        <p:spPr bwMode="auto">
          <a:xfrm>
            <a:off x="2755900" y="2216547"/>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25" name="AutoShape 9"/>
          <p:cNvSpPr>
            <a:spLocks/>
          </p:cNvSpPr>
          <p:nvPr/>
        </p:nvSpPr>
        <p:spPr bwMode="auto">
          <a:xfrm>
            <a:off x="3016250" y="1575197"/>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rRadical</a:t>
            </a:r>
            <a:r>
              <a:rPr lang="es-ES" sz="1800" b="1" dirty="0" smtClean="0">
                <a:solidFill>
                  <a:srgbClr val="838383"/>
                </a:solidFill>
                <a:latin typeface="Lato" charset="0"/>
                <a:ea typeface="ＭＳ Ｐゴシック" charset="0"/>
                <a:cs typeface="Lato" charset="0"/>
                <a:sym typeface="Lato" charset="0"/>
              </a:rPr>
              <a:t> Cross-</a:t>
            </a:r>
            <a:r>
              <a:rPr lang="es-ES" sz="1800" b="1" dirty="0" err="1" smtClean="0">
                <a:solidFill>
                  <a:srgbClr val="838383"/>
                </a:solidFill>
                <a:latin typeface="Lato" charset="0"/>
                <a:ea typeface="ＭＳ Ｐゴシック" charset="0"/>
                <a:cs typeface="Lato" charset="0"/>
                <a:sym typeface="Lato" charset="0"/>
              </a:rPr>
              <a:t>Functionality</a:t>
            </a:r>
            <a:endParaRPr lang="es-ES" dirty="0">
              <a:latin typeface="League Gothic" charset="0"/>
              <a:ea typeface="ＭＳ Ｐゴシック" charset="0"/>
              <a:cs typeface="League Gothic" charset="0"/>
              <a:sym typeface="League Gothic" charset="0"/>
            </a:endParaRPr>
          </a:p>
        </p:txBody>
      </p:sp>
      <p:sp>
        <p:nvSpPr>
          <p:cNvPr id="27" name="AutoShape 11"/>
          <p:cNvSpPr>
            <a:spLocks/>
          </p:cNvSpPr>
          <p:nvPr/>
        </p:nvSpPr>
        <p:spPr bwMode="auto">
          <a:xfrm>
            <a:off x="2705100" y="735409"/>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42712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randombar(horizont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randombar(horizont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1911691140"/>
              </p:ext>
            </p:extLst>
          </p:nvPr>
        </p:nvGraphicFramePr>
        <p:xfrm>
          <a:off x="2578100" y="1041401"/>
          <a:ext cx="18503900" cy="11413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78032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6" name="Picture 26" descr="http://www.fbi.gov/about-us/history/seal-motto/image/fbi_se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7459" y="5316749"/>
            <a:ext cx="2995926" cy="2877106"/>
          </a:xfrm>
          <a:prstGeom prst="rect">
            <a:avLst/>
          </a:prstGeom>
          <a:noFill/>
          <a:extLst>
            <a:ext uri="{909E8E84-426E-40dd-AFC4-6F175D3DCCD1}">
              <a14:hiddenFill xmlns:a14="http://schemas.microsoft.com/office/drawing/2010/main" xmlns="">
                <a:solidFill>
                  <a:srgbClr val="FFFFFF"/>
                </a:solidFill>
              </a14:hiddenFill>
            </a:ext>
          </a:extLst>
        </p:spPr>
      </p:pic>
      <p:pic>
        <p:nvPicPr>
          <p:cNvPr id="5150" name="Picture 30" descr="http://hunkpati.org/wp-content/uploads/2012/03/U.S.-Treasury-Depatment-Seal-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5555" y="5522343"/>
            <a:ext cx="2638426" cy="2638426"/>
          </a:xfrm>
          <a:prstGeom prst="rect">
            <a:avLst/>
          </a:prstGeom>
          <a:noFill/>
          <a:extLst>
            <a:ext uri="{909E8E84-426E-40dd-AFC4-6F175D3DCCD1}">
              <a14:hiddenFill xmlns:a14="http://schemas.microsoft.com/office/drawing/2010/main" xmlns="">
                <a:solidFill>
                  <a:srgbClr val="FFFFFF"/>
                </a:solidFill>
              </a14:hiddenFill>
            </a:ext>
          </a:extLst>
        </p:spPr>
      </p:pic>
      <p:pic>
        <p:nvPicPr>
          <p:cNvPr id="5142" name="Picture 22" descr="http://water.epa.gov/infrastructure/greeninfrastructure/images/W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7061" y="354863"/>
            <a:ext cx="7001446" cy="5134394"/>
          </a:xfrm>
          <a:prstGeom prst="rect">
            <a:avLst/>
          </a:prstGeom>
          <a:noFill/>
          <a:extLst>
            <a:ext uri="{909E8E84-426E-40dd-AFC4-6F175D3DCCD1}">
              <a14:hiddenFill xmlns:a14="http://schemas.microsoft.com/office/drawing/2010/main" xmlns="">
                <a:solidFill>
                  <a:srgbClr val="FFFFFF"/>
                </a:solidFill>
              </a14:hiddenFill>
            </a:ext>
          </a:extLst>
        </p:spPr>
      </p:pic>
      <p:pic>
        <p:nvPicPr>
          <p:cNvPr id="5158" name="Picture 38" descr="http://upload.wikimedia.org/wikipedia/commons/d/dc/U.S._Marine_Corps_Intelligence_Activity_(se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43" y="9380671"/>
            <a:ext cx="2133650" cy="2163366"/>
          </a:xfrm>
          <a:prstGeom prst="rect">
            <a:avLst/>
          </a:prstGeom>
          <a:noFill/>
          <a:extLst>
            <a:ext uri="{909E8E84-426E-40dd-AFC4-6F175D3DCCD1}">
              <a14:hiddenFill xmlns:a14="http://schemas.microsoft.com/office/drawing/2010/main" xmlns="">
                <a:solidFill>
                  <a:srgbClr val="FFFFFF"/>
                </a:solidFill>
              </a14:hiddenFill>
            </a:ext>
          </a:extLst>
        </p:spPr>
      </p:pic>
      <p:pic>
        <p:nvPicPr>
          <p:cNvPr id="5160" name="Picture 40" descr="http://www.trophyexpress.com/usaf/images/afisragenc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9393" y="8121300"/>
            <a:ext cx="1799494" cy="1775816"/>
          </a:xfrm>
          <a:prstGeom prst="rect">
            <a:avLst/>
          </a:prstGeom>
          <a:noFill/>
          <a:extLst>
            <a:ext uri="{909E8E84-426E-40dd-AFC4-6F175D3DCCD1}">
              <a14:hiddenFill xmlns:a14="http://schemas.microsoft.com/office/drawing/2010/main" xmlns="">
                <a:solidFill>
                  <a:srgbClr val="FFFFFF"/>
                </a:solidFill>
              </a14:hiddenFill>
            </a:ext>
          </a:extLst>
        </p:spPr>
      </p:pic>
      <p:pic>
        <p:nvPicPr>
          <p:cNvPr id="5140" name="Picture 20" descr="http://upload.wikimedia.org/wikipedia/commons/b/bd/Flag_of_the_United_States_National_Geospatial-Intelligence_Agenc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693" y="3968401"/>
            <a:ext cx="5353050" cy="321183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shipstore.thehelmsman.com/images/products/detail/Pentagon.1.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7675" y="1448594"/>
            <a:ext cx="3968750" cy="2678908"/>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www.nro.gov/images/nro-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3275" y="5801511"/>
            <a:ext cx="2190750" cy="2209802"/>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ttp://static1.squarespace.com/static/5238fdb1e4b05b013e6d8e8b/541dcdaae4b0ff885645eef0/541dcf67e4b0d739251506d5/1411305062177/DIA-Logo-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0196" y="3729830"/>
            <a:ext cx="2184400" cy="218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http://upload.wikimedia.org/wikipedia/commons/thumb/0/04/National_Security_Agency.svg/2000px-National_Security_Agency.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6470" y="4310536"/>
            <a:ext cx="2357440" cy="2357440"/>
          </a:xfrm>
          <a:prstGeom prst="rect">
            <a:avLst/>
          </a:prstGeom>
          <a:noFill/>
          <a:extLst>
            <a:ext uri="{909E8E84-426E-40dd-AFC4-6F175D3DCCD1}">
              <a14:hiddenFill xmlns:a14="http://schemas.microsoft.com/office/drawing/2010/main" xmlns="">
                <a:solidFill>
                  <a:srgbClr val="FFFFFF"/>
                </a:solidFill>
              </a14:hiddenFill>
            </a:ext>
          </a:extLst>
        </p:spPr>
      </p:pic>
      <p:pic>
        <p:nvPicPr>
          <p:cNvPr id="5152" name="Picture 32" descr="http://upload.wikimedia.org/wikipedia/commons/thumb/5/53/Bureau_of_Intelligence_and_Research_Seal.svg/220px-Bureau_of_Intelligence_and_Research_Seal.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17809" y="7336694"/>
            <a:ext cx="2343150" cy="2343152"/>
          </a:xfrm>
          <a:prstGeom prst="rect">
            <a:avLst/>
          </a:prstGeom>
          <a:noFill/>
          <a:extLst>
            <a:ext uri="{909E8E84-426E-40dd-AFC4-6F175D3DCCD1}">
              <a14:hiddenFill xmlns:a14="http://schemas.microsoft.com/office/drawing/2010/main" xmlns="">
                <a:solidFill>
                  <a:srgbClr val="FFFFFF"/>
                </a:solidFill>
              </a14:hiddenFill>
            </a:ext>
          </a:extLst>
        </p:spPr>
      </p:pic>
      <p:pic>
        <p:nvPicPr>
          <p:cNvPr id="5154" name="Picture 34" descr="http://cpol.army.mil/library/gfx/logos/usai-250.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91649" y="6447103"/>
            <a:ext cx="2263318" cy="2263318"/>
          </a:xfrm>
          <a:prstGeom prst="rect">
            <a:avLst/>
          </a:prstGeom>
          <a:noFill/>
          <a:extLst>
            <a:ext uri="{909E8E84-426E-40dd-AFC4-6F175D3DCCD1}">
              <a14:hiddenFill xmlns:a14="http://schemas.microsoft.com/office/drawing/2010/main" xmlns="">
                <a:solidFill>
                  <a:srgbClr val="FFFFFF"/>
                </a:solidFill>
              </a14:hiddenFill>
            </a:ext>
          </a:extLst>
        </p:spPr>
      </p:pic>
      <p:pic>
        <p:nvPicPr>
          <p:cNvPr id="5156" name="Picture 36" descr="http://www.ontopia.net/images/oni-lo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8083" y="7458352"/>
            <a:ext cx="2073846" cy="2062932"/>
          </a:xfrm>
          <a:prstGeom prst="rect">
            <a:avLst/>
          </a:prstGeom>
          <a:noFill/>
          <a:extLst>
            <a:ext uri="{909E8E84-426E-40dd-AFC4-6F175D3DCCD1}">
              <a14:hiddenFill xmlns:a14="http://schemas.microsoft.com/office/drawing/2010/main" xmlns="">
                <a:solidFill>
                  <a:srgbClr val="FFFFFF"/>
                </a:solidFill>
              </a14:hiddenFill>
            </a:ext>
          </a:extLst>
        </p:spPr>
      </p:pic>
      <p:pic>
        <p:nvPicPr>
          <p:cNvPr id="5162" name="Picture 42" descr="http://upload.wikimedia.org/wikipedia/commons/a/ac/Dea_color_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65487" y="8466215"/>
            <a:ext cx="2412186" cy="2427262"/>
          </a:xfrm>
          <a:prstGeom prst="rect">
            <a:avLst/>
          </a:prstGeom>
          <a:noFill/>
          <a:extLst>
            <a:ext uri="{909E8E84-426E-40dd-AFC4-6F175D3DCCD1}">
              <a14:hiddenFill xmlns:a14="http://schemas.microsoft.com/office/drawing/2010/main" xmlns="">
                <a:solidFill>
                  <a:srgbClr val="FFFFFF"/>
                </a:solidFill>
              </a14:hiddenFill>
            </a:ext>
          </a:extLst>
        </p:spPr>
      </p:pic>
      <p:pic>
        <p:nvPicPr>
          <p:cNvPr id="5166" name="Picture 46" descr="http://www.dhs.gov/xlibrary/graphics/dhs-seal-250.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111319" y="9897117"/>
            <a:ext cx="2634602" cy="2634602"/>
          </a:xfrm>
          <a:prstGeom prst="rect">
            <a:avLst/>
          </a:prstGeom>
          <a:noFill/>
          <a:extLst>
            <a:ext uri="{909E8E84-426E-40dd-AFC4-6F175D3DCCD1}">
              <a14:hiddenFill xmlns:a14="http://schemas.microsoft.com/office/drawing/2010/main" xmlns="">
                <a:solidFill>
                  <a:srgbClr val="FFFFFF"/>
                </a:solidFill>
              </a14:hiddenFill>
            </a:ext>
          </a:extLst>
        </p:spPr>
      </p:pic>
      <p:pic>
        <p:nvPicPr>
          <p:cNvPr id="5168" name="Picture 48" descr="http://www.military-graphics.com/USSOC-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4504" y="9679844"/>
            <a:ext cx="1818360" cy="2254768"/>
          </a:xfrm>
          <a:prstGeom prst="rect">
            <a:avLst/>
          </a:prstGeom>
          <a:noFill/>
          <a:extLst>
            <a:ext uri="{909E8E84-426E-40dd-AFC4-6F175D3DCCD1}">
              <a14:hiddenFill xmlns:a14="http://schemas.microsoft.com/office/drawing/2010/main" xmlns="">
                <a:solidFill>
                  <a:srgbClr val="FFFFFF"/>
                </a:solidFill>
              </a14:hiddenFill>
            </a:ext>
          </a:extLst>
        </p:spPr>
      </p:pic>
      <p:pic>
        <p:nvPicPr>
          <p:cNvPr id="5172" name="Picture 52" descr="http://content.fathead.com/products/72/72-7202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871546" y="9679844"/>
            <a:ext cx="2063168" cy="2063168"/>
          </a:xfrm>
          <a:prstGeom prst="rect">
            <a:avLst/>
          </a:prstGeom>
          <a:noFill/>
          <a:extLst>
            <a:ext uri="{909E8E84-426E-40dd-AFC4-6F175D3DCCD1}">
              <a14:hiddenFill xmlns:a14="http://schemas.microsoft.com/office/drawing/2010/main" xmlns="">
                <a:solidFill>
                  <a:srgbClr val="FFFFFF"/>
                </a:solidFill>
              </a14:hiddenFill>
            </a:ext>
          </a:extLst>
        </p:spPr>
      </p:pic>
      <p:pic>
        <p:nvPicPr>
          <p:cNvPr id="5174" name="Picture 54" descr="http://img2.wikia.nocookie.net/__cb20101020182934/jericho/images/9/93/Logo_of_the_United_States_Marine_Corps.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593540" y="9732779"/>
            <a:ext cx="2040060" cy="2053662"/>
          </a:xfrm>
          <a:prstGeom prst="rect">
            <a:avLst/>
          </a:prstGeom>
          <a:noFill/>
          <a:extLst>
            <a:ext uri="{909E8E84-426E-40dd-AFC4-6F175D3DCCD1}">
              <a14:hiddenFill xmlns:a14="http://schemas.microsoft.com/office/drawing/2010/main" xmlns="">
                <a:solidFill>
                  <a:srgbClr val="FFFFFF"/>
                </a:solidFill>
              </a14:hiddenFill>
            </a:ext>
          </a:extLst>
        </p:spPr>
      </p:pic>
      <p:pic>
        <p:nvPicPr>
          <p:cNvPr id="5176" name="Picture 56" descr="http://3.bp.blogspot.com/-0Nn-XzeeO7k/TjbyuJGMfQI/AAAAAAAAAZ4/_o1_JdwvKMY/s1600/Multinational+Force+Iraq+Emblem+%255BMNF-I%255D+%255B1.5%255D.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55343" y="3472267"/>
            <a:ext cx="3832574" cy="3832574"/>
          </a:xfrm>
          <a:prstGeom prst="rect">
            <a:avLst/>
          </a:prstGeom>
          <a:noFill/>
          <a:extLst>
            <a:ext uri="{909E8E84-426E-40dd-AFC4-6F175D3DCCD1}">
              <a14:hiddenFill xmlns:a14="http://schemas.microsoft.com/office/drawing/2010/main" xmlns="">
                <a:solidFill>
                  <a:srgbClr val="FFFFFF"/>
                </a:solidFill>
              </a14:hiddenFill>
            </a:ext>
          </a:extLst>
        </p:spPr>
      </p:pic>
      <p:pic>
        <p:nvPicPr>
          <p:cNvPr id="5144" name="Picture 24" descr="https://www.cia.gov/portlet_content/home-slider-images/cia_seal.jpg/image.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468596" y="4237637"/>
            <a:ext cx="3114120" cy="267335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 name="Straight Arrow Connector 9"/>
          <p:cNvCxnSpPr/>
          <p:nvPr/>
        </p:nvCxnSpPr>
        <p:spPr>
          <a:xfrm flipV="1">
            <a:off x="1809750" y="3353998"/>
            <a:ext cx="1545820" cy="117990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V="1">
            <a:off x="3885190" y="3751544"/>
            <a:ext cx="448948" cy="149224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flipH="1" flipV="1">
            <a:off x="5063911" y="3729831"/>
            <a:ext cx="911930" cy="16587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flipV="1">
            <a:off x="2203150" y="3520160"/>
            <a:ext cx="1682040" cy="32351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flipV="1">
            <a:off x="4642049" y="3707937"/>
            <a:ext cx="207230" cy="36891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V="1">
            <a:off x="2030974" y="3353998"/>
            <a:ext cx="1600172" cy="51122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flipV="1">
            <a:off x="1657351" y="3432837"/>
            <a:ext cx="2562602" cy="69387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p:nvPr/>
        </p:nvCxnSpPr>
        <p:spPr>
          <a:xfrm flipV="1">
            <a:off x="3611248" y="3416302"/>
            <a:ext cx="1030800" cy="53579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p:cNvCxnSpPr/>
          <p:nvPr/>
        </p:nvCxnSpPr>
        <p:spPr>
          <a:xfrm flipV="1">
            <a:off x="15688292" y="4310536"/>
            <a:ext cx="954144" cy="23574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flipH="1" flipV="1">
            <a:off x="17807783" y="4327081"/>
            <a:ext cx="1424170" cy="25751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53" name="Straight Arrow Connector 5152"/>
          <p:cNvCxnSpPr/>
          <p:nvPr/>
        </p:nvCxnSpPr>
        <p:spPr>
          <a:xfrm flipH="1" flipV="1">
            <a:off x="18684218" y="3968400"/>
            <a:ext cx="3676740" cy="142015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57" name="Straight Arrow Connector 5156"/>
          <p:cNvCxnSpPr/>
          <p:nvPr/>
        </p:nvCxnSpPr>
        <p:spPr>
          <a:xfrm flipH="1" flipV="1">
            <a:off x="17295613" y="4327080"/>
            <a:ext cx="1388606" cy="535276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61" name="Straight Arrow Connector 5160"/>
          <p:cNvCxnSpPr/>
          <p:nvPr/>
        </p:nvCxnSpPr>
        <p:spPr>
          <a:xfrm flipH="1" flipV="1">
            <a:off x="18826047" y="4237636"/>
            <a:ext cx="2470770" cy="37736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64" name="Straight Arrow Connector 5163"/>
          <p:cNvCxnSpPr/>
          <p:nvPr/>
        </p:nvCxnSpPr>
        <p:spPr>
          <a:xfrm flipH="1" flipV="1">
            <a:off x="18571578" y="4526138"/>
            <a:ext cx="2959156" cy="69680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5165" name="Right Arrow 5164"/>
          <p:cNvSpPr/>
          <p:nvPr/>
        </p:nvSpPr>
        <p:spPr>
          <a:xfrm rot="1692605">
            <a:off x="6558465" y="3184051"/>
            <a:ext cx="2812454"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sp>
        <p:nvSpPr>
          <p:cNvPr id="63" name="Right Arrow 62"/>
          <p:cNvSpPr/>
          <p:nvPr/>
        </p:nvSpPr>
        <p:spPr>
          <a:xfrm rot="4270889">
            <a:off x="4072386" y="6219267"/>
            <a:ext cx="5916804"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sp>
        <p:nvSpPr>
          <p:cNvPr id="64" name="Right Arrow 63"/>
          <p:cNvSpPr/>
          <p:nvPr/>
        </p:nvSpPr>
        <p:spPr>
          <a:xfrm rot="10800000">
            <a:off x="7474348" y="1954527"/>
            <a:ext cx="6624376"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sp>
        <p:nvSpPr>
          <p:cNvPr id="65" name="Right Arrow 64"/>
          <p:cNvSpPr/>
          <p:nvPr/>
        </p:nvSpPr>
        <p:spPr>
          <a:xfrm rot="8753907">
            <a:off x="12631661" y="3641637"/>
            <a:ext cx="2354290"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cxnSp>
        <p:nvCxnSpPr>
          <p:cNvPr id="5169" name="Straight Arrow Connector 5168"/>
          <p:cNvCxnSpPr/>
          <p:nvPr/>
        </p:nvCxnSpPr>
        <p:spPr>
          <a:xfrm>
            <a:off x="6491828" y="1954527"/>
            <a:ext cx="8176672" cy="293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77" name="Straight Arrow Connector 5176"/>
          <p:cNvCxnSpPr/>
          <p:nvPr/>
        </p:nvCxnSpPr>
        <p:spPr>
          <a:xfrm flipH="1" flipV="1">
            <a:off x="4923306" y="3943952"/>
            <a:ext cx="2766212" cy="57358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79" name="Straight Arrow Connector 5178"/>
          <p:cNvCxnSpPr>
            <a:endCxn id="5142" idx="1"/>
          </p:cNvCxnSpPr>
          <p:nvPr/>
        </p:nvCxnSpPr>
        <p:spPr>
          <a:xfrm flipV="1">
            <a:off x="12420600" y="2922061"/>
            <a:ext cx="1886460" cy="12054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5181" name="Straight Arrow Connector 5180"/>
          <p:cNvCxnSpPr/>
          <p:nvPr/>
        </p:nvCxnSpPr>
        <p:spPr>
          <a:xfrm flipH="1" flipV="1">
            <a:off x="6514823" y="3520161"/>
            <a:ext cx="2468042" cy="13018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6" name="Right Arrow 75"/>
          <p:cNvSpPr/>
          <p:nvPr/>
        </p:nvSpPr>
        <p:spPr>
          <a:xfrm rot="7246594">
            <a:off x="7792443" y="7876177"/>
            <a:ext cx="2749230"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sp>
        <p:nvSpPr>
          <p:cNvPr id="78" name="Right Arrow 77"/>
          <p:cNvSpPr/>
          <p:nvPr/>
        </p:nvSpPr>
        <p:spPr>
          <a:xfrm rot="5400000">
            <a:off x="9704945" y="7971899"/>
            <a:ext cx="2354290"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sp>
        <p:nvSpPr>
          <p:cNvPr id="79" name="Right Arrow 78"/>
          <p:cNvSpPr/>
          <p:nvPr/>
        </p:nvSpPr>
        <p:spPr>
          <a:xfrm rot="4288363">
            <a:off x="11617675" y="7875835"/>
            <a:ext cx="2354290" cy="988630"/>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0"/>
          </a:p>
        </p:txBody>
      </p:sp>
      <p:cxnSp>
        <p:nvCxnSpPr>
          <p:cNvPr id="32" name="Straight Arrow Connector 31"/>
          <p:cNvCxnSpPr/>
          <p:nvPr/>
        </p:nvCxnSpPr>
        <p:spPr>
          <a:xfrm flipV="1">
            <a:off x="8955342" y="7527816"/>
            <a:ext cx="1303488" cy="255773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flipH="1" flipV="1">
            <a:off x="11338750" y="7458352"/>
            <a:ext cx="52704" cy="20043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6" name="Straight Arrow Connector 35"/>
          <p:cNvCxnSpPr/>
          <p:nvPr/>
        </p:nvCxnSpPr>
        <p:spPr>
          <a:xfrm flipH="1" flipV="1">
            <a:off x="11827947" y="7458355"/>
            <a:ext cx="959970" cy="243876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29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1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500"/>
                                        <p:tgtEl>
                                          <p:spTgt spid="1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fade">
                                      <p:cBhvr>
                                        <p:cTn id="106" dur="500"/>
                                        <p:tgtEl>
                                          <p:spTgt spid="1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177"/>
                                        </p:tgtEl>
                                        <p:attrNameLst>
                                          <p:attrName>style.visibility</p:attrName>
                                        </p:attrNameLst>
                                      </p:cBhvr>
                                      <p:to>
                                        <p:strVal val="visible"/>
                                      </p:to>
                                    </p:set>
                                    <p:animEffect transition="in" filter="fade">
                                      <p:cBhvr>
                                        <p:cTn id="111" dur="500"/>
                                        <p:tgtEl>
                                          <p:spTgt spid="517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5153"/>
                                        </p:tgtEl>
                                        <p:attrNameLst>
                                          <p:attrName>style.visibility</p:attrName>
                                        </p:attrNameLst>
                                      </p:cBhvr>
                                      <p:to>
                                        <p:strVal val="visible"/>
                                      </p:to>
                                    </p:set>
                                    <p:animEffect transition="in" filter="fade">
                                      <p:cBhvr>
                                        <p:cTn id="116" dur="500"/>
                                        <p:tgtEl>
                                          <p:spTgt spid="5153"/>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5161"/>
                                        </p:tgtEl>
                                        <p:attrNameLst>
                                          <p:attrName>style.visibility</p:attrName>
                                        </p:attrNameLst>
                                      </p:cBhvr>
                                      <p:to>
                                        <p:strVal val="visible"/>
                                      </p:to>
                                    </p:set>
                                    <p:animEffect transition="in" filter="fade">
                                      <p:cBhvr>
                                        <p:cTn id="121" dur="500"/>
                                        <p:tgtEl>
                                          <p:spTgt spid="516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fade">
                                      <p:cBhvr>
                                        <p:cTn id="126" dur="500"/>
                                        <p:tgtEl>
                                          <p:spTgt spid="30"/>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5157"/>
                                        </p:tgtEl>
                                        <p:attrNameLst>
                                          <p:attrName>style.visibility</p:attrName>
                                        </p:attrNameLst>
                                      </p:cBhvr>
                                      <p:to>
                                        <p:strVal val="visible"/>
                                      </p:to>
                                    </p:set>
                                    <p:animEffect transition="in" filter="fade">
                                      <p:cBhvr>
                                        <p:cTn id="131" dur="500"/>
                                        <p:tgtEl>
                                          <p:spTgt spid="515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500"/>
                                        <p:tgtEl>
                                          <p:spTgt spid="2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164"/>
                                        </p:tgtEl>
                                        <p:attrNameLst>
                                          <p:attrName>style.visibility</p:attrName>
                                        </p:attrNameLst>
                                      </p:cBhvr>
                                      <p:to>
                                        <p:strVal val="visible"/>
                                      </p:to>
                                    </p:set>
                                    <p:animEffect transition="in" filter="fade">
                                      <p:cBhvr>
                                        <p:cTn id="141" dur="500"/>
                                        <p:tgtEl>
                                          <p:spTgt spid="5164"/>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32"/>
                                        </p:tgtEl>
                                        <p:attrNameLst>
                                          <p:attrName>style.visibility</p:attrName>
                                        </p:attrNameLst>
                                      </p:cBhvr>
                                      <p:to>
                                        <p:strVal val="visible"/>
                                      </p:to>
                                    </p:set>
                                    <p:animEffect transition="in" filter="fade">
                                      <p:cBhvr>
                                        <p:cTn id="146" dur="500"/>
                                        <p:tgtEl>
                                          <p:spTgt spid="32"/>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34"/>
                                        </p:tgtEl>
                                        <p:attrNameLst>
                                          <p:attrName>style.visibility</p:attrName>
                                        </p:attrNameLst>
                                      </p:cBhvr>
                                      <p:to>
                                        <p:strVal val="visible"/>
                                      </p:to>
                                    </p:set>
                                    <p:animEffect transition="in" filter="fade">
                                      <p:cBhvr>
                                        <p:cTn id="151" dur="500"/>
                                        <p:tgtEl>
                                          <p:spTgt spid="34"/>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36"/>
                                        </p:tgtEl>
                                        <p:attrNameLst>
                                          <p:attrName>style.visibility</p:attrName>
                                        </p:attrNameLst>
                                      </p:cBhvr>
                                      <p:to>
                                        <p:strVal val="visible"/>
                                      </p:to>
                                    </p:set>
                                    <p:animEffect transition="in" filter="fade">
                                      <p:cBhvr>
                                        <p:cTn id="156" dur="500"/>
                                        <p:tgtEl>
                                          <p:spTgt spid="36"/>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nodeType="clickEffect">
                                  <p:stCondLst>
                                    <p:cond delay="0"/>
                                  </p:stCondLst>
                                  <p:childTnLst>
                                    <p:set>
                                      <p:cBhvr>
                                        <p:cTn id="160" dur="1" fill="hold">
                                          <p:stCondLst>
                                            <p:cond delay="0"/>
                                          </p:stCondLst>
                                        </p:cTn>
                                        <p:tgtEl>
                                          <p:spTgt spid="5179"/>
                                        </p:tgtEl>
                                        <p:attrNameLst>
                                          <p:attrName>style.visibility</p:attrName>
                                        </p:attrNameLst>
                                      </p:cBhvr>
                                      <p:to>
                                        <p:strVal val="visible"/>
                                      </p:to>
                                    </p:set>
                                    <p:animEffect transition="in" filter="fade">
                                      <p:cBhvr>
                                        <p:cTn id="161" dur="500"/>
                                        <p:tgtEl>
                                          <p:spTgt spid="5179"/>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5181"/>
                                        </p:tgtEl>
                                        <p:attrNameLst>
                                          <p:attrName>style.visibility</p:attrName>
                                        </p:attrNameLst>
                                      </p:cBhvr>
                                      <p:to>
                                        <p:strVal val="visible"/>
                                      </p:to>
                                    </p:set>
                                    <p:animEffect transition="in" filter="fade">
                                      <p:cBhvr>
                                        <p:cTn id="166" dur="500"/>
                                        <p:tgtEl>
                                          <p:spTgt spid="5181"/>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5169"/>
                                        </p:tgtEl>
                                        <p:attrNameLst>
                                          <p:attrName>style.visibility</p:attrName>
                                        </p:attrNameLst>
                                      </p:cBhvr>
                                      <p:to>
                                        <p:strVal val="visible"/>
                                      </p:to>
                                    </p:set>
                                    <p:animEffect transition="in" filter="fade">
                                      <p:cBhvr>
                                        <p:cTn id="171" dur="500"/>
                                        <p:tgtEl>
                                          <p:spTgt spid="5169"/>
                                        </p:tgtEl>
                                      </p:cBhvr>
                                    </p:animEffec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64"/>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65"/>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5165"/>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grpId="0" nodeType="clickEffect">
                                  <p:stCondLst>
                                    <p:cond delay="0"/>
                                  </p:stCondLst>
                                  <p:childTnLst>
                                    <p:set>
                                      <p:cBhvr>
                                        <p:cTn id="187" dur="1" fill="hold">
                                          <p:stCondLst>
                                            <p:cond delay="0"/>
                                          </p:stCondLst>
                                        </p:cTn>
                                        <p:tgtEl>
                                          <p:spTgt spid="63"/>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76"/>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78"/>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presetID="1" presetClass="entr" presetSubtype="0" fill="hold" grpId="0" nodeType="clickEffect">
                                  <p:stCondLst>
                                    <p:cond delay="0"/>
                                  </p:stCondLst>
                                  <p:childTnLst>
                                    <p:set>
                                      <p:cBhvr>
                                        <p:cTn id="199"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5" grpId="0" animBg="1"/>
      <p:bldP spid="63" grpId="0" animBg="1"/>
      <p:bldP spid="64" grpId="0" animBg="1"/>
      <p:bldP spid="65" grpId="0" animBg="1"/>
      <p:bldP spid="76" grpId="0" animBg="1"/>
      <p:bldP spid="78" grpId="0" animBg="1"/>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worldatlas.com/webimage/countrys/asia/outline/iqou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1" y="494314"/>
            <a:ext cx="12268146" cy="1231409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4" descr="https://www.cia.gov/portlet_content/home-slider-images/cia_seal.jpg/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700" y="3351751"/>
            <a:ext cx="3114120" cy="267335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0" descr="http://hunkpati.org/wp-content/uploads/2012/03/U.S.-Treasury-Depatment-Seal-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7" y="7374171"/>
            <a:ext cx="2638426" cy="263842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6" descr="http://www.nro.gov/images/nro-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725" y="5153811"/>
            <a:ext cx="2190750" cy="220980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8" descr="http://static1.squarespace.com/static/5238fdb1e4b05b013e6d8e8b/541dcdaae4b0ff885645eef0/541dcf67e4b0d739251506d5/1411305062177/DIA-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646" y="3082130"/>
            <a:ext cx="2184400" cy="218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6" descr="http://www.fbi.gov/about-us/history/seal-motto/image/fbi_se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4091" y="6152243"/>
            <a:ext cx="2995926" cy="287710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2" descr="http://upload.wikimedia.org/wikipedia/commons/thumb/5/53/Bureau_of_Intelligence_and_Research_Seal.svg/220px-Bureau_of_Intelligence_and_Research_Seal.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835" y="8849758"/>
            <a:ext cx="2343150" cy="234315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8" descr="http://www.military-graphics.com/USSOC-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1722" y="6056990"/>
            <a:ext cx="1818360" cy="225476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ight Arrow 14"/>
          <p:cNvSpPr/>
          <p:nvPr/>
        </p:nvSpPr>
        <p:spPr>
          <a:xfrm>
            <a:off x="10836047" y="5526435"/>
            <a:ext cx="3433254" cy="3502914"/>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600" dirty="0">
                <a:solidFill>
                  <a:schemeClr val="tx1"/>
                </a:solidFill>
              </a:rPr>
              <a:t>Targeting</a:t>
            </a:r>
          </a:p>
        </p:txBody>
      </p:sp>
      <p:pic>
        <p:nvPicPr>
          <p:cNvPr id="7172" name="Picture 4" descr="File:Flag of al-Qaeda in Iraq.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40762" y="5008325"/>
            <a:ext cx="6966584" cy="417995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Left Arrow 25"/>
          <p:cNvSpPr/>
          <p:nvPr/>
        </p:nvSpPr>
        <p:spPr>
          <a:xfrm>
            <a:off x="10608430" y="3724982"/>
            <a:ext cx="3893720" cy="1127384"/>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dirty="0">
                <a:solidFill>
                  <a:schemeClr val="tx1"/>
                </a:solidFill>
              </a:rPr>
              <a:t>Intelligence</a:t>
            </a:r>
          </a:p>
        </p:txBody>
      </p:sp>
      <p:pic>
        <p:nvPicPr>
          <p:cNvPr id="30" name="Picture 10" descr="http://upload.wikimedia.org/wikipedia/commons/thumb/0/04/National_Security_Agency.svg/2000px-National_Security_Agency.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3982" y="3408460"/>
            <a:ext cx="2357440" cy="2357440"/>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TextBox 30"/>
          <p:cNvSpPr txBox="1"/>
          <p:nvPr/>
        </p:nvSpPr>
        <p:spPr>
          <a:xfrm>
            <a:off x="2625452" y="10785283"/>
            <a:ext cx="2658099" cy="1323439"/>
          </a:xfrm>
          <a:prstGeom prst="rect">
            <a:avLst/>
          </a:prstGeom>
          <a:noFill/>
        </p:spPr>
        <p:txBody>
          <a:bodyPr wrap="none" rtlCol="0">
            <a:spAutoFit/>
          </a:bodyPr>
          <a:lstStyle/>
          <a:p>
            <a:r>
              <a:rPr lang="en-US" dirty="0">
                <a:latin typeface="Verdana Bold" panose="020B0804030504040204" pitchFamily="34" charset="0"/>
                <a:ea typeface="Verdana Bold" panose="020B0804030504040204" pitchFamily="34" charset="0"/>
                <a:cs typeface="Verdana Bold" panose="020B0804030504040204" pitchFamily="34" charset="0"/>
              </a:rPr>
              <a:t>Iraq</a:t>
            </a:r>
          </a:p>
        </p:txBody>
      </p:sp>
      <p:sp>
        <p:nvSpPr>
          <p:cNvPr id="35" name="Right Arrow 34"/>
          <p:cNvSpPr/>
          <p:nvPr/>
        </p:nvSpPr>
        <p:spPr>
          <a:xfrm>
            <a:off x="10315618" y="5298418"/>
            <a:ext cx="4258484" cy="4035732"/>
          </a:xfrm>
          <a:prstGeom prst="rightArrow">
            <a:avLst/>
          </a:prstGeom>
          <a:solidFill>
            <a:srgbClr val="FF0000"/>
          </a:solidFill>
        </p:spPr>
        <p:style>
          <a:lnRef idx="1">
            <a:schemeClr val="dk1"/>
          </a:lnRef>
          <a:fillRef idx="3">
            <a:schemeClr val="dk1"/>
          </a:fillRef>
          <a:effectRef idx="2">
            <a:schemeClr val="dk1"/>
          </a:effectRef>
          <a:fontRef idx="minor">
            <a:schemeClr val="lt1"/>
          </a:fontRef>
        </p:style>
        <p:txBody>
          <a:bodyPr rtlCol="0" anchor="ctr"/>
          <a:lstStyle/>
          <a:p>
            <a:pPr algn="ctr"/>
            <a:r>
              <a:rPr lang="en-US" sz="4000" dirty="0">
                <a:solidFill>
                  <a:schemeClr val="tx1"/>
                </a:solidFill>
              </a:rPr>
              <a:t>New Targeting</a:t>
            </a:r>
          </a:p>
        </p:txBody>
      </p:sp>
    </p:spTree>
    <p:extLst>
      <p:ext uri="{BB962C8B-B14F-4D97-AF65-F5344CB8AC3E}">
        <p14:creationId xmlns:p14="http://schemas.microsoft.com/office/powerpoint/2010/main" val="32887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172"/>
                                        </p:tgtEl>
                                        <p:attrNameLst>
                                          <p:attrName>style.visibility</p:attrName>
                                        </p:attrNameLst>
                                      </p:cBhvr>
                                      <p:to>
                                        <p:strVal val="visible"/>
                                      </p:to>
                                    </p:set>
                                    <p:animEffect transition="in" filter="randombar(horizontal)">
                                      <p:cBhvr>
                                        <p:cTn id="39" dur="500"/>
                                        <p:tgtEl>
                                          <p:spTgt spid="717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26" grpId="1"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longwarjournal.org/images/AQ-Iraq-Network-1113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200" y="2033464"/>
            <a:ext cx="15030450" cy="112701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151440" y="665312"/>
            <a:ext cx="11271547" cy="954107"/>
          </a:xfrm>
          <a:prstGeom prst="rect">
            <a:avLst/>
          </a:prstGeom>
          <a:noFill/>
        </p:spPr>
        <p:txBody>
          <a:bodyPr wrap="none" rtlCol="0">
            <a:spAutoFit/>
          </a:bodyPr>
          <a:lstStyle/>
          <a:p>
            <a:pPr algn="ctr"/>
            <a:r>
              <a:rPr lang="en-US" sz="5600" dirty="0">
                <a:solidFill>
                  <a:schemeClr val="tx1"/>
                </a:solidFill>
                <a:ea typeface="Verdana Bold" panose="020B0804030504040204" pitchFamily="34" charset="0"/>
                <a:cs typeface="Verdana Bold" panose="020B0804030504040204" pitchFamily="34" charset="0"/>
              </a:rPr>
              <a:t>Al Qaeda in Iraq Leaders Captured or Killed October 2007</a:t>
            </a:r>
          </a:p>
        </p:txBody>
      </p:sp>
    </p:spTree>
    <p:extLst>
      <p:ext uri="{BB962C8B-B14F-4D97-AF65-F5344CB8AC3E}">
        <p14:creationId xmlns:p14="http://schemas.microsoft.com/office/powerpoint/2010/main" val="1781146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372" y="11293439"/>
            <a:ext cx="19939000" cy="2105384"/>
          </a:xfrm>
        </p:spPr>
        <p:txBody>
          <a:bodyPr>
            <a:noAutofit/>
          </a:bodyPr>
          <a:lstStyle/>
          <a:p>
            <a:pPr marL="0" indent="0"/>
            <a:r>
              <a:rPr lang="en-US" sz="4000" dirty="0"/>
              <a:t>“One of the true breakthroughs…[Like] the tank or the airplane. The stuff of which military novels are written.</a:t>
            </a:r>
          </a:p>
          <a:p>
            <a:pPr lvl="2"/>
            <a:r>
              <a:rPr lang="en-US" dirty="0"/>
              <a:t>Bob Woodward on 60 Minutes</a:t>
            </a:r>
          </a:p>
        </p:txBody>
      </p:sp>
      <p:sp>
        <p:nvSpPr>
          <p:cNvPr id="4" name="TextBox 3"/>
          <p:cNvSpPr txBox="1"/>
          <p:nvPr/>
        </p:nvSpPr>
        <p:spPr>
          <a:xfrm>
            <a:off x="16230602" y="2911347"/>
            <a:ext cx="6273800" cy="5693866"/>
          </a:xfrm>
          <a:prstGeom prst="rect">
            <a:avLst/>
          </a:prstGeom>
          <a:noFill/>
        </p:spPr>
        <p:txBody>
          <a:bodyPr wrap="square" rtlCol="0">
            <a:spAutoFit/>
          </a:bodyPr>
          <a:lstStyle/>
          <a:p>
            <a:r>
              <a:rPr lang="en-US" sz="2800" dirty="0">
                <a:latin typeface="Verdana"/>
                <a:cs typeface="Verdana"/>
              </a:rPr>
              <a:t>The interagency teams made it possible to eliminate the organizational seams between the different coalition actors in Iraq, placing an “unblinking eye” on high-value targets. . . . Passing responsibilities between units and organizations represented an </a:t>
            </a:r>
            <a:r>
              <a:rPr lang="en-US" sz="2800" b="1" dirty="0">
                <a:latin typeface="Verdana"/>
                <a:cs typeface="Verdana"/>
              </a:rPr>
              <a:t>“organizational blink”</a:t>
            </a:r>
            <a:r>
              <a:rPr lang="en-US" sz="2800" dirty="0">
                <a:latin typeface="Verdana"/>
                <a:cs typeface="Verdana"/>
              </a:rPr>
              <a:t> during which momentum slowed and the target might escape. </a:t>
            </a:r>
          </a:p>
          <a:p>
            <a:r>
              <a:rPr lang="en-US" sz="2800" dirty="0">
                <a:latin typeface="Verdana"/>
                <a:cs typeface="Verdana"/>
              </a:rPr>
              <a:t>	-</a:t>
            </a:r>
            <a:r>
              <a:rPr lang="en-US" sz="2800" i="1" dirty="0">
                <a:latin typeface="Verdana"/>
                <a:cs typeface="Verdana"/>
              </a:rPr>
              <a:t>Joint Force Quarterly</a:t>
            </a:r>
            <a:endParaRPr lang="en-US" sz="2800" dirty="0">
              <a:latin typeface="Verdana"/>
              <a:cs typeface="Verdan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888" y="3021167"/>
            <a:ext cx="20514297" cy="7797273"/>
          </a:xfrm>
          <a:prstGeom prst="rect">
            <a:avLst/>
          </a:prstGeom>
        </p:spPr>
      </p:pic>
      <p:sp>
        <p:nvSpPr>
          <p:cNvPr id="7" name="AutoShape 6"/>
          <p:cNvSpPr>
            <a:spLocks/>
          </p:cNvSpPr>
          <p:nvPr/>
        </p:nvSpPr>
        <p:spPr bwMode="auto">
          <a:xfrm>
            <a:off x="2456955" y="1357264"/>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err="1" smtClean="0">
                <a:solidFill>
                  <a:srgbClr val="53585F"/>
                </a:solidFill>
                <a:latin typeface="League Gothic" charset="0"/>
                <a:ea typeface="ＭＳ Ｐゴシック" charset="0"/>
                <a:cs typeface="League Gothic" charset="0"/>
                <a:sym typeface="League Gothic" charset="0"/>
              </a:rPr>
              <a:t>Collaborative</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Warfare</a:t>
            </a:r>
            <a:endParaRPr lang="es-ES" dirty="0">
              <a:latin typeface="League Gothic" charset="0"/>
              <a:ea typeface="ＭＳ Ｐゴシック" charset="0"/>
              <a:cs typeface="League Gothic" charset="0"/>
              <a:sym typeface="League Gothic" charset="0"/>
            </a:endParaRPr>
          </a:p>
        </p:txBody>
      </p:sp>
      <p:sp>
        <p:nvSpPr>
          <p:cNvPr id="8" name="Line 7"/>
          <p:cNvSpPr>
            <a:spLocks noChangeShapeType="1"/>
          </p:cNvSpPr>
          <p:nvPr/>
        </p:nvSpPr>
        <p:spPr bwMode="auto">
          <a:xfrm>
            <a:off x="2161680" y="269852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9" name="AutoShape 9"/>
          <p:cNvSpPr>
            <a:spLocks/>
          </p:cNvSpPr>
          <p:nvPr/>
        </p:nvSpPr>
        <p:spPr bwMode="auto">
          <a:xfrm>
            <a:off x="2422030" y="208116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Impact</a:t>
            </a:r>
            <a:r>
              <a:rPr lang="es-ES" sz="1800" b="1" dirty="0" smtClean="0">
                <a:solidFill>
                  <a:srgbClr val="838383"/>
                </a:solidFill>
                <a:latin typeface="Lato" charset="0"/>
                <a:ea typeface="ＭＳ Ｐゴシック" charset="0"/>
                <a:cs typeface="Lato" charset="0"/>
                <a:sym typeface="Lato" charset="0"/>
              </a:rPr>
              <a:t> of a Team of </a:t>
            </a:r>
            <a:r>
              <a:rPr lang="es-ES" sz="1800" b="1" dirty="0" err="1" smtClean="0">
                <a:solidFill>
                  <a:srgbClr val="838383"/>
                </a:solidFill>
                <a:latin typeface="Lato" charset="0"/>
                <a:ea typeface="ＭＳ Ｐゴシック" charset="0"/>
                <a:cs typeface="Lato" charset="0"/>
                <a:sym typeface="Lato" charset="0"/>
              </a:rPr>
              <a:t>Teams</a:t>
            </a:r>
            <a:endParaRPr lang="es-ES" dirty="0">
              <a:latin typeface="League Gothic" charset="0"/>
              <a:ea typeface="ＭＳ Ｐゴシック" charset="0"/>
              <a:cs typeface="League Gothic" charset="0"/>
              <a:sym typeface="League Gothic" charset="0"/>
            </a:endParaRPr>
          </a:p>
        </p:txBody>
      </p:sp>
      <p:sp>
        <p:nvSpPr>
          <p:cNvPr id="10" name="AutoShape 11"/>
          <p:cNvSpPr>
            <a:spLocks/>
          </p:cNvSpPr>
          <p:nvPr/>
        </p:nvSpPr>
        <p:spPr bwMode="auto">
          <a:xfrm>
            <a:off x="2110880" y="124137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1867141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2" descr="http://graphics8.nytimes.com/packages/images/newsgraphics/2011/0519-delta-northwest-merger/0519-biz-webAIR.gif"/>
          <p:cNvPicPr>
            <a:picLocks noChangeAspect="1" noChangeArrowheads="1"/>
          </p:cNvPicPr>
          <p:nvPr/>
        </p:nvPicPr>
        <p:blipFill rotWithShape="1">
          <a:blip r:embed="rId2">
            <a:extLst>
              <a:ext uri="{28A0092B-C50C-407E-A947-70E740481C1C}">
                <a14:useLocalDpi xmlns:a14="http://schemas.microsoft.com/office/drawing/2010/main" val="0"/>
              </a:ext>
            </a:extLst>
          </a:blip>
          <a:srcRect l="31457" t="22833" r="28656" b="-4503"/>
          <a:stretch/>
        </p:blipFill>
        <p:spPr bwMode="auto">
          <a:xfrm>
            <a:off x="5497441" y="4838906"/>
            <a:ext cx="3502625" cy="502913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1250"/>
          <a:stretch/>
        </p:blipFill>
        <p:spPr>
          <a:xfrm>
            <a:off x="9001125" y="8599702"/>
            <a:ext cx="4750981" cy="3831812"/>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1455" y="11125201"/>
            <a:ext cx="1863099" cy="126523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4313" y="4720466"/>
            <a:ext cx="2738797" cy="4005675"/>
          </a:xfrm>
          <a:prstGeom prst="rect">
            <a:avLst/>
          </a:prstGeom>
        </p:spPr>
      </p:pic>
      <p:sp>
        <p:nvSpPr>
          <p:cNvPr id="12289" name="AutoShape 1"/>
          <p:cNvSpPr>
            <a:spLocks/>
          </p:cNvSpPr>
          <p:nvPr/>
        </p:nvSpPr>
        <p:spPr bwMode="auto">
          <a:xfrm>
            <a:off x="3051175" y="1463675"/>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J.J. Sutherland</a:t>
            </a:r>
            <a:endParaRPr lang="es-ES" dirty="0">
              <a:latin typeface="League Gothic" charset="0"/>
              <a:ea typeface="ＭＳ Ｐゴシック" charset="0"/>
              <a:cs typeface="League Gothic" charset="0"/>
              <a:sym typeface="League Gothic" charset="0"/>
            </a:endParaRPr>
          </a:p>
        </p:txBody>
      </p:sp>
      <p:sp>
        <p:nvSpPr>
          <p:cNvPr id="12290" name="Line 2"/>
          <p:cNvSpPr>
            <a:spLocks noChangeShapeType="1"/>
          </p:cNvSpPr>
          <p:nvPr/>
        </p:nvSpPr>
        <p:spPr bwMode="auto">
          <a:xfrm>
            <a:off x="2755900" y="28590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12291" name="AutoShape 3"/>
          <p:cNvSpPr>
            <a:spLocks/>
          </p:cNvSpPr>
          <p:nvPr/>
        </p:nvSpPr>
        <p:spPr bwMode="auto">
          <a:xfrm>
            <a:off x="3016250" y="22177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Chief</a:t>
            </a:r>
            <a:r>
              <a:rPr lang="es-ES" sz="1800" b="1" dirty="0" smtClean="0">
                <a:solidFill>
                  <a:srgbClr val="838383"/>
                </a:solidFill>
                <a:latin typeface="Lato" charset="0"/>
                <a:ea typeface="ＭＳ Ｐゴシック" charset="0"/>
                <a:cs typeface="Lato" charset="0"/>
                <a:sym typeface="Lato" charset="0"/>
              </a:rPr>
              <a:t> Content </a:t>
            </a:r>
            <a:r>
              <a:rPr lang="es-ES" sz="1800" b="1" dirty="0" err="1" smtClean="0">
                <a:solidFill>
                  <a:srgbClr val="838383"/>
                </a:solidFill>
                <a:latin typeface="Lato" charset="0"/>
                <a:ea typeface="ＭＳ Ｐゴシック" charset="0"/>
                <a:cs typeface="Lato" charset="0"/>
                <a:sym typeface="Lato" charset="0"/>
              </a:rPr>
              <a:t>Officer</a:t>
            </a:r>
            <a:r>
              <a:rPr lang="es-ES" sz="1800" b="1" dirty="0" smtClean="0">
                <a:solidFill>
                  <a:srgbClr val="838383"/>
                </a:solidFill>
                <a:latin typeface="Lato" charset="0"/>
                <a:ea typeface="ＭＳ Ｐゴシック" charset="0"/>
                <a:cs typeface="Lato" charset="0"/>
                <a:sym typeface="Lato" charset="0"/>
              </a:rPr>
              <a:t>, Scrum Inc.</a:t>
            </a:r>
            <a:endParaRPr lang="es-ES" dirty="0">
              <a:latin typeface="League Gothic" charset="0"/>
              <a:ea typeface="ＭＳ Ｐゴシック" charset="0"/>
              <a:cs typeface="League Gothic" charset="0"/>
              <a:sym typeface="League Gothic" charset="0"/>
            </a:endParaRPr>
          </a:p>
        </p:txBody>
      </p:sp>
      <p:sp>
        <p:nvSpPr>
          <p:cNvPr id="12292" name="AutoShape 4"/>
          <p:cNvSpPr>
            <a:spLocks/>
          </p:cNvSpPr>
          <p:nvPr/>
        </p:nvSpPr>
        <p:spPr bwMode="auto">
          <a:xfrm>
            <a:off x="2705100" y="1377950"/>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293" name="AutoShape 5"/>
          <p:cNvSpPr>
            <a:spLocks/>
          </p:cNvSpPr>
          <p:nvPr/>
        </p:nvSpPr>
        <p:spPr bwMode="auto">
          <a:xfrm>
            <a:off x="2709863" y="3275013"/>
            <a:ext cx="18815050" cy="950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defTabSz="647700" eaLnBrk="0">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1pPr>
            <a:lvl2pPr marL="742950" indent="-285750" defTabSz="647700" eaLnBrk="0">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2pPr>
            <a:lvl3pPr marL="1143000" indent="-228600" defTabSz="647700" eaLnBrk="0">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3pPr>
            <a:lvl4pPr marL="1600200" indent="-228600" defTabSz="647700" eaLnBrk="0">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4pPr>
            <a:lvl5pPr marL="2057400" indent="-228600" defTabSz="647700" eaLnBrk="0">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5pPr>
            <a:lvl6pPr marL="2514600" indent="-228600" algn="ctr" defTabSz="647700" eaLnBrk="0" fontAlgn="base" hangingPunct="0">
              <a:spcBef>
                <a:spcPct val="0"/>
              </a:spcBef>
              <a:spcAft>
                <a:spcPct val="0"/>
              </a:spcAft>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6pPr>
            <a:lvl7pPr marL="2971800" indent="-228600" algn="ctr" defTabSz="647700" eaLnBrk="0" fontAlgn="base" hangingPunct="0">
              <a:spcBef>
                <a:spcPct val="0"/>
              </a:spcBef>
              <a:spcAft>
                <a:spcPct val="0"/>
              </a:spcAft>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7pPr>
            <a:lvl8pPr marL="3429000" indent="-228600" algn="ctr" defTabSz="647700" eaLnBrk="0" fontAlgn="base" hangingPunct="0">
              <a:spcBef>
                <a:spcPct val="0"/>
              </a:spcBef>
              <a:spcAft>
                <a:spcPct val="0"/>
              </a:spcAft>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8pPr>
            <a:lvl9pPr marL="3886200" indent="-228600" algn="ctr" defTabSz="647700" eaLnBrk="0" fontAlgn="base" hangingPunct="0">
              <a:spcBef>
                <a:spcPct val="0"/>
              </a:spcBef>
              <a:spcAft>
                <a:spcPct val="0"/>
              </a:spcAft>
              <a:defRPr sz="8000">
                <a:solidFill>
                  <a:srgbClr val="FFFFFF"/>
                </a:solidFill>
                <a:latin typeface="League Gothic" panose="00000500000000000000" pitchFamily="50" charset="0"/>
                <a:ea typeface="MS PGothic" panose="020B0600070205080204" pitchFamily="34" charset="-128"/>
                <a:sym typeface="League Gothic" panose="00000500000000000000" pitchFamily="50" charset="0"/>
              </a:defRPr>
            </a:lvl9pPr>
          </a:lstStyle>
          <a:p>
            <a:pPr algn="just" eaLnBrk="1">
              <a:lnSpc>
                <a:spcPct val="120000"/>
              </a:lnSpc>
              <a:spcBef>
                <a:spcPts val="1700"/>
              </a:spcBef>
            </a:pPr>
            <a:r>
              <a:rPr lang="es-ES" altLang="en-US" sz="1800" dirty="0" smtClean="0">
                <a:solidFill>
                  <a:srgbClr val="838383"/>
                </a:solidFill>
                <a:latin typeface="Lato" panose="020F0502020204030203" pitchFamily="34" charset="0"/>
                <a:sym typeface="Lato" panose="020F0502020204030203" pitchFamily="34" charset="0"/>
              </a:rPr>
              <a:t>Co-Author, </a:t>
            </a:r>
            <a:r>
              <a:rPr lang="es-ES" altLang="en-US" sz="1800" i="1" dirty="0" smtClean="0">
                <a:solidFill>
                  <a:srgbClr val="838383"/>
                </a:solidFill>
                <a:latin typeface="Lato" panose="020F0502020204030203" pitchFamily="34" charset="0"/>
                <a:sym typeface="Lato" panose="020F0502020204030203" pitchFamily="34" charset="0"/>
              </a:rPr>
              <a:t>Scrum: The Art of </a:t>
            </a:r>
            <a:r>
              <a:rPr lang="es-ES" altLang="en-US" sz="1800" i="1" dirty="0" err="1" smtClean="0">
                <a:solidFill>
                  <a:srgbClr val="838383"/>
                </a:solidFill>
                <a:latin typeface="Lato" panose="020F0502020204030203" pitchFamily="34" charset="0"/>
                <a:sym typeface="Lato" panose="020F0502020204030203" pitchFamily="34" charset="0"/>
              </a:rPr>
              <a:t>Doing</a:t>
            </a:r>
            <a:r>
              <a:rPr lang="es-ES" altLang="en-US" sz="1800" i="1" dirty="0" smtClean="0">
                <a:solidFill>
                  <a:srgbClr val="838383"/>
                </a:solidFill>
                <a:latin typeface="Lato" panose="020F0502020204030203" pitchFamily="34" charset="0"/>
                <a:sym typeface="Lato" panose="020F0502020204030203" pitchFamily="34" charset="0"/>
              </a:rPr>
              <a:t> </a:t>
            </a:r>
            <a:r>
              <a:rPr lang="es-ES" altLang="en-US" sz="1800" i="1" dirty="0" err="1" smtClean="0">
                <a:solidFill>
                  <a:srgbClr val="838383"/>
                </a:solidFill>
                <a:latin typeface="Lato" panose="020F0502020204030203" pitchFamily="34" charset="0"/>
                <a:sym typeface="Lato" panose="020F0502020204030203" pitchFamily="34" charset="0"/>
              </a:rPr>
              <a:t>Twice</a:t>
            </a:r>
            <a:r>
              <a:rPr lang="es-ES" altLang="en-US" sz="1800" i="1" dirty="0" smtClean="0">
                <a:solidFill>
                  <a:srgbClr val="838383"/>
                </a:solidFill>
                <a:latin typeface="Lato" panose="020F0502020204030203" pitchFamily="34" charset="0"/>
                <a:sym typeface="Lato" panose="020F0502020204030203" pitchFamily="34" charset="0"/>
              </a:rPr>
              <a:t> </a:t>
            </a:r>
            <a:r>
              <a:rPr lang="es-ES" altLang="en-US" sz="1800" i="1" dirty="0" err="1" smtClean="0">
                <a:solidFill>
                  <a:srgbClr val="838383"/>
                </a:solidFill>
                <a:latin typeface="Lato" panose="020F0502020204030203" pitchFamily="34" charset="0"/>
                <a:sym typeface="Lato" panose="020F0502020204030203" pitchFamily="34" charset="0"/>
              </a:rPr>
              <a:t>the</a:t>
            </a:r>
            <a:r>
              <a:rPr lang="es-ES" altLang="en-US" sz="1800" i="1" dirty="0" smtClean="0">
                <a:solidFill>
                  <a:srgbClr val="838383"/>
                </a:solidFill>
                <a:latin typeface="Lato" panose="020F0502020204030203" pitchFamily="34" charset="0"/>
                <a:sym typeface="Lato" panose="020F0502020204030203" pitchFamily="34" charset="0"/>
              </a:rPr>
              <a:t> </a:t>
            </a:r>
            <a:r>
              <a:rPr lang="es-ES" altLang="en-US" sz="1800" i="1" dirty="0" err="1" smtClean="0">
                <a:solidFill>
                  <a:srgbClr val="838383"/>
                </a:solidFill>
                <a:latin typeface="Lato" panose="020F0502020204030203" pitchFamily="34" charset="0"/>
                <a:sym typeface="Lato" panose="020F0502020204030203" pitchFamily="34" charset="0"/>
              </a:rPr>
              <a:t>Work</a:t>
            </a:r>
            <a:r>
              <a:rPr lang="es-ES" altLang="en-US" sz="1800" i="1" dirty="0" smtClean="0">
                <a:solidFill>
                  <a:srgbClr val="838383"/>
                </a:solidFill>
                <a:latin typeface="Lato" panose="020F0502020204030203" pitchFamily="34" charset="0"/>
                <a:sym typeface="Lato" panose="020F0502020204030203" pitchFamily="34" charset="0"/>
              </a:rPr>
              <a:t> in </a:t>
            </a:r>
            <a:r>
              <a:rPr lang="es-ES" altLang="en-US" sz="1800" i="1" dirty="0" err="1" smtClean="0">
                <a:solidFill>
                  <a:srgbClr val="838383"/>
                </a:solidFill>
                <a:latin typeface="Lato" panose="020F0502020204030203" pitchFamily="34" charset="0"/>
                <a:sym typeface="Lato" panose="020F0502020204030203" pitchFamily="34" charset="0"/>
              </a:rPr>
              <a:t>Half</a:t>
            </a:r>
            <a:r>
              <a:rPr lang="es-ES" altLang="en-US" sz="1800" i="1" dirty="0" smtClean="0">
                <a:solidFill>
                  <a:srgbClr val="838383"/>
                </a:solidFill>
                <a:latin typeface="Lato" panose="020F0502020204030203" pitchFamily="34" charset="0"/>
                <a:sym typeface="Lato" panose="020F0502020204030203" pitchFamily="34" charset="0"/>
              </a:rPr>
              <a:t> </a:t>
            </a:r>
            <a:r>
              <a:rPr lang="es-ES" altLang="en-US" sz="1800" i="1" dirty="0" err="1" smtClean="0">
                <a:solidFill>
                  <a:srgbClr val="838383"/>
                </a:solidFill>
                <a:latin typeface="Lato" panose="020F0502020204030203" pitchFamily="34" charset="0"/>
                <a:sym typeface="Lato" panose="020F0502020204030203" pitchFamily="34" charset="0"/>
              </a:rPr>
              <a:t>the</a:t>
            </a:r>
            <a:r>
              <a:rPr lang="es-ES" altLang="en-US" sz="1800" i="1" dirty="0" smtClean="0">
                <a:solidFill>
                  <a:srgbClr val="838383"/>
                </a:solidFill>
                <a:latin typeface="Lato" panose="020F0502020204030203" pitchFamily="34" charset="0"/>
                <a:sym typeface="Lato" panose="020F0502020204030203" pitchFamily="34" charset="0"/>
              </a:rPr>
              <a:t> Time</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i="1" dirty="0" smtClean="0">
                <a:solidFill>
                  <a:srgbClr val="838383"/>
                </a:solidFill>
                <a:latin typeface="Lato" panose="020F0502020204030203" pitchFamily="34" charset="0"/>
                <a:sym typeface="Lato" panose="020F0502020204030203" pitchFamily="34" charset="0"/>
              </a:rPr>
              <a:t>The Power of Scrum</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i="1" dirty="0" smtClean="0">
                <a:solidFill>
                  <a:srgbClr val="838383"/>
                </a:solidFill>
                <a:latin typeface="Lato" panose="020F0502020204030203" pitchFamily="34" charset="0"/>
                <a:sym typeface="Lato" panose="020F0502020204030203" pitchFamily="34" charset="0"/>
              </a:rPr>
              <a:t>Software in 30 </a:t>
            </a:r>
            <a:r>
              <a:rPr lang="es-ES" altLang="en-US" sz="1800" i="1" dirty="0" err="1" smtClean="0">
                <a:solidFill>
                  <a:srgbClr val="838383"/>
                </a:solidFill>
                <a:latin typeface="Lato" panose="020F0502020204030203" pitchFamily="34" charset="0"/>
                <a:sym typeface="Lato" panose="020F0502020204030203" pitchFamily="34" charset="0"/>
              </a:rPr>
              <a:t>Days</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Award</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winning</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journalist</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Former</a:t>
            </a:r>
            <a:r>
              <a:rPr lang="es-ES" altLang="en-US" sz="1800" dirty="0" smtClean="0">
                <a:solidFill>
                  <a:srgbClr val="838383"/>
                </a:solidFill>
                <a:latin typeface="Lato" panose="020F0502020204030203" pitchFamily="34" charset="0"/>
                <a:sym typeface="Lato" panose="020F0502020204030203" pitchFamily="34" charset="0"/>
              </a:rPr>
              <a:t> Baghdad Bureau </a:t>
            </a:r>
            <a:r>
              <a:rPr lang="es-ES" altLang="en-US" sz="1800" dirty="0" err="1" smtClean="0">
                <a:solidFill>
                  <a:srgbClr val="838383"/>
                </a:solidFill>
                <a:latin typeface="Lato" panose="020F0502020204030203" pitchFamily="34" charset="0"/>
                <a:sym typeface="Lato" panose="020F0502020204030203" pitchFamily="34" charset="0"/>
              </a:rPr>
              <a:t>Chief</a:t>
            </a:r>
            <a:r>
              <a:rPr lang="es-ES" altLang="en-US" sz="1800" dirty="0" smtClean="0">
                <a:solidFill>
                  <a:srgbClr val="838383"/>
                </a:solidFill>
                <a:latin typeface="Lato" panose="020F0502020204030203" pitchFamily="34" charset="0"/>
                <a:sym typeface="Lato" panose="020F0502020204030203" pitchFamily="34" charset="0"/>
              </a:rPr>
              <a:t>, Kabul Bureau </a:t>
            </a:r>
            <a:r>
              <a:rPr lang="es-ES" altLang="en-US" sz="1800" dirty="0" err="1" smtClean="0">
                <a:solidFill>
                  <a:srgbClr val="838383"/>
                </a:solidFill>
                <a:latin typeface="Lato" panose="020F0502020204030203" pitchFamily="34" charset="0"/>
                <a:sym typeface="Lato" panose="020F0502020204030203" pitchFamily="34" charset="0"/>
              </a:rPr>
              <a:t>Chief</a:t>
            </a:r>
            <a:r>
              <a:rPr lang="es-ES" altLang="en-US" sz="1800" dirty="0" smtClean="0">
                <a:solidFill>
                  <a:srgbClr val="838383"/>
                </a:solidFill>
                <a:latin typeface="Lato" panose="020F0502020204030203" pitchFamily="34" charset="0"/>
                <a:sym typeface="Lato" panose="020F0502020204030203" pitchFamily="34" charset="0"/>
              </a:rPr>
              <a:t>, Cairo Bureau </a:t>
            </a:r>
            <a:r>
              <a:rPr lang="es-ES" altLang="en-US" sz="1800" dirty="0" err="1" smtClean="0">
                <a:solidFill>
                  <a:srgbClr val="838383"/>
                </a:solidFill>
                <a:latin typeface="Lato" panose="020F0502020204030203" pitchFamily="34" charset="0"/>
                <a:sym typeface="Lato" panose="020F0502020204030203" pitchFamily="34" charset="0"/>
              </a:rPr>
              <a:t>Chief</a:t>
            </a:r>
            <a:r>
              <a:rPr lang="es-ES" altLang="en-US" sz="1800" dirty="0" smtClean="0">
                <a:solidFill>
                  <a:srgbClr val="838383"/>
                </a:solidFill>
                <a:latin typeface="Lato" panose="020F0502020204030203" pitchFamily="34" charset="0"/>
                <a:sym typeface="Lato" panose="020F0502020204030203" pitchFamily="34" charset="0"/>
              </a:rPr>
              <a:t>, Beirut Bureau </a:t>
            </a:r>
            <a:r>
              <a:rPr lang="es-ES" altLang="en-US" sz="1800" dirty="0" err="1" smtClean="0">
                <a:solidFill>
                  <a:srgbClr val="838383"/>
                </a:solidFill>
                <a:latin typeface="Lato" panose="020F0502020204030203" pitchFamily="34" charset="0"/>
                <a:sym typeface="Lato" panose="020F0502020204030203" pitchFamily="34" charset="0"/>
              </a:rPr>
              <a:t>Chief</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Deputy</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Managing</a:t>
            </a:r>
            <a:r>
              <a:rPr lang="es-ES" altLang="en-US" sz="1800" dirty="0" smtClean="0">
                <a:solidFill>
                  <a:srgbClr val="838383"/>
                </a:solidFill>
                <a:latin typeface="Lato" panose="020F0502020204030203" pitchFamily="34" charset="0"/>
                <a:sym typeface="Lato" panose="020F0502020204030203" pitchFamily="34" charset="0"/>
              </a:rPr>
              <a:t> Editor, </a:t>
            </a:r>
            <a:r>
              <a:rPr lang="es-ES" altLang="en-US" sz="1800" dirty="0" err="1" smtClean="0">
                <a:solidFill>
                  <a:srgbClr val="838383"/>
                </a:solidFill>
                <a:latin typeface="Lato" panose="020F0502020204030203" pitchFamily="34" charset="0"/>
                <a:sym typeface="Lato" panose="020F0502020204030203" pitchFamily="34" charset="0"/>
              </a:rPr>
              <a:t>Executive</a:t>
            </a:r>
            <a:r>
              <a:rPr lang="es-ES" altLang="en-US" sz="1800" dirty="0" smtClean="0">
                <a:solidFill>
                  <a:srgbClr val="838383"/>
                </a:solidFill>
                <a:latin typeface="Lato" panose="020F0502020204030203" pitchFamily="34" charset="0"/>
                <a:sym typeface="Lato" panose="020F0502020204030203" pitchFamily="34" charset="0"/>
              </a:rPr>
              <a:t> Producer, Producer-at-</a:t>
            </a:r>
            <a:r>
              <a:rPr lang="es-ES" altLang="en-US" sz="1800" dirty="0" err="1" smtClean="0">
                <a:solidFill>
                  <a:srgbClr val="838383"/>
                </a:solidFill>
                <a:latin typeface="Lato" panose="020F0502020204030203" pitchFamily="34" charset="0"/>
                <a:sym typeface="Lato" panose="020F0502020204030203" pitchFamily="34" charset="0"/>
              </a:rPr>
              <a:t>Large</a:t>
            </a:r>
            <a:r>
              <a:rPr lang="es-ES" altLang="en-US" sz="1800" dirty="0" smtClean="0">
                <a:solidFill>
                  <a:srgbClr val="838383"/>
                </a:solidFill>
                <a:latin typeface="Lato" panose="020F0502020204030203" pitchFamily="34" charset="0"/>
                <a:sym typeface="Lato" panose="020F0502020204030203" pitchFamily="34" charset="0"/>
              </a:rPr>
              <a:t>, </a:t>
            </a:r>
            <a:r>
              <a:rPr lang="es-ES" altLang="en-US" sz="1800" dirty="0" err="1" smtClean="0">
                <a:solidFill>
                  <a:srgbClr val="838383"/>
                </a:solidFill>
                <a:latin typeface="Lato" panose="020F0502020204030203" pitchFamily="34" charset="0"/>
                <a:sym typeface="Lato" panose="020F0502020204030203" pitchFamily="34" charset="0"/>
              </a:rPr>
              <a:t>Blogger</a:t>
            </a:r>
            <a:r>
              <a:rPr lang="es-ES" altLang="en-US" sz="1800" dirty="0" smtClean="0">
                <a:solidFill>
                  <a:srgbClr val="838383"/>
                </a:solidFill>
                <a:latin typeface="Lato" panose="020F0502020204030203" pitchFamily="34" charset="0"/>
                <a:sym typeface="Lato" panose="020F0502020204030203" pitchFamily="34" charset="0"/>
              </a:rPr>
              <a:t>, Pentagon </a:t>
            </a:r>
            <a:r>
              <a:rPr lang="es-ES" altLang="en-US" sz="1800" dirty="0" err="1" smtClean="0">
                <a:solidFill>
                  <a:srgbClr val="838383"/>
                </a:solidFill>
                <a:latin typeface="Lato" panose="020F0502020204030203" pitchFamily="34" charset="0"/>
                <a:sym typeface="Lato" panose="020F0502020204030203" pitchFamily="34" charset="0"/>
              </a:rPr>
              <a:t>Correspondent</a:t>
            </a:r>
            <a:r>
              <a:rPr lang="es-ES" altLang="en-US" sz="1800" dirty="0" smtClean="0">
                <a:solidFill>
                  <a:srgbClr val="838383"/>
                </a:solidFill>
                <a:latin typeface="Lato" panose="020F0502020204030203" pitchFamily="34" charset="0"/>
                <a:sym typeface="Lato" panose="020F0502020204030203" pitchFamily="34" charset="0"/>
              </a:rPr>
              <a:t>, NPR. </a:t>
            </a:r>
            <a:endParaRPr lang="es-ES" altLang="en-US" dirty="0"/>
          </a:p>
        </p:txBody>
      </p:sp>
      <p:pic>
        <p:nvPicPr>
          <p:cNvPr id="12294" name="Picture 6" descr="PIC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17800" y="4838700"/>
            <a:ext cx="1905000" cy="190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296" name="Picture 8" descr="team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94775" y="4838700"/>
            <a:ext cx="1905000" cy="190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2299" name="Picture 11" descr="pic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173575" y="4838700"/>
            <a:ext cx="4383088" cy="3786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300" name="AutoShape 12"/>
          <p:cNvSpPr>
            <a:spLocks/>
          </p:cNvSpPr>
          <p:nvPr/>
        </p:nvSpPr>
        <p:spPr bwMode="auto">
          <a:xfrm>
            <a:off x="2717800" y="6726238"/>
            <a:ext cx="1905000" cy="1905000"/>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3E88B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301" name="AutoShape 13"/>
          <p:cNvSpPr>
            <a:spLocks/>
          </p:cNvSpPr>
          <p:nvPr/>
        </p:nvSpPr>
        <p:spPr bwMode="auto">
          <a:xfrm>
            <a:off x="8994775" y="6726238"/>
            <a:ext cx="1905000" cy="1905000"/>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302" name="AutoShape 14"/>
          <p:cNvSpPr>
            <a:spLocks/>
          </p:cNvSpPr>
          <p:nvPr/>
        </p:nvSpPr>
        <p:spPr bwMode="auto">
          <a:xfrm>
            <a:off x="15241904" y="6726238"/>
            <a:ext cx="1938021" cy="1905000"/>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99CD4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304" name="AutoShape 16"/>
          <p:cNvSpPr>
            <a:spLocks/>
          </p:cNvSpPr>
          <p:nvPr/>
        </p:nvSpPr>
        <p:spPr bwMode="auto">
          <a:xfrm>
            <a:off x="7059612" y="8613775"/>
            <a:ext cx="1957439" cy="1905000"/>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E8BB4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306" name="AutoShape 18"/>
          <p:cNvSpPr>
            <a:spLocks/>
          </p:cNvSpPr>
          <p:nvPr/>
        </p:nvSpPr>
        <p:spPr bwMode="auto">
          <a:xfrm>
            <a:off x="13361988" y="8552762"/>
            <a:ext cx="1905000" cy="2603975"/>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306D9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12307" name="Picture 19" descr="pic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73338" y="8604250"/>
            <a:ext cx="4383087" cy="3786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308" name="AutoShape 20"/>
          <p:cNvSpPr>
            <a:spLocks/>
          </p:cNvSpPr>
          <p:nvPr/>
        </p:nvSpPr>
        <p:spPr bwMode="auto">
          <a:xfrm>
            <a:off x="19658013" y="8613775"/>
            <a:ext cx="1905000" cy="1905000"/>
          </a:xfrm>
          <a:custGeom>
            <a:avLst/>
            <a:gdLst>
              <a:gd name="T0" fmla="*/ 952500 w 21600"/>
              <a:gd name="T1" fmla="*/ 952500 h 21600"/>
              <a:gd name="T2" fmla="*/ 952500 w 21600"/>
              <a:gd name="T3" fmla="*/ 952500 h 21600"/>
              <a:gd name="T4" fmla="*/ 952500 w 21600"/>
              <a:gd name="T5" fmla="*/ 952500 h 21600"/>
              <a:gd name="T6" fmla="*/ 952500 w 21600"/>
              <a:gd name="T7" fmla="*/ 952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55B5F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25"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6450" y="4836319"/>
            <a:ext cx="2851150" cy="37734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OS cover.png"/>
          <p:cNvPicPr/>
          <p:nvPr/>
        </p:nvPicPr>
        <p:blipFill>
          <a:blip r:embed="rId11">
            <a:extLst>
              <a:ext uri="{28A0092B-C50C-407E-A947-70E740481C1C}">
                <a14:useLocalDpi xmlns:a14="http://schemas.microsoft.com/office/drawing/2010/main" val="0"/>
              </a:ext>
            </a:extLst>
          </a:blip>
          <a:stretch>
            <a:fillRect/>
          </a:stretch>
        </p:blipFill>
        <p:spPr>
          <a:xfrm>
            <a:off x="2674938" y="4838700"/>
            <a:ext cx="1935162" cy="2705100"/>
          </a:xfrm>
          <a:prstGeom prst="rect">
            <a:avLst/>
          </a:prstGeom>
          <a:ln w="25400">
            <a:round/>
          </a:ln>
        </p:spPr>
      </p:pic>
      <p:pic>
        <p:nvPicPr>
          <p:cNvPr id="30" name="Picture 2" descr="F:\Downloads\jj in beirut.jp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5905"/>
          <a:stretch/>
        </p:blipFill>
        <p:spPr bwMode="auto">
          <a:xfrm>
            <a:off x="15244022" y="8604251"/>
            <a:ext cx="4604409" cy="3781638"/>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7"/>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13372567" y="6742111"/>
            <a:ext cx="1869867" cy="18575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p:blipFill>
        <p:spPr bwMode="auto">
          <a:xfrm>
            <a:off x="8991600" y="4843249"/>
            <a:ext cx="1903413" cy="186239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16">
            <a:extLst>
              <a:ext uri="{28A0092B-C50C-407E-A947-70E740481C1C}">
                <a14:useLocalDpi xmlns:a14="http://schemas.microsoft.com/office/drawing/2010/main" val="0"/>
              </a:ext>
            </a:extLst>
          </a:blip>
          <a:srcRect l="-764"/>
          <a:stretch/>
        </p:blipFill>
        <p:spPr>
          <a:xfrm>
            <a:off x="2681287" y="8604250"/>
            <a:ext cx="4386206" cy="3781639"/>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65638" y="4838701"/>
            <a:ext cx="4399493" cy="3794918"/>
          </a:xfrm>
          <a:prstGeom prst="rect">
            <a:avLst/>
          </a:prstGeom>
        </p:spPr>
      </p:pic>
      <p:pic>
        <p:nvPicPr>
          <p:cNvPr id="7" name="Picture 6"/>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a:off x="15233436" y="4836319"/>
            <a:ext cx="1944903" cy="1927247"/>
          </a:xfrm>
          <a:prstGeom prst="rect">
            <a:avLst/>
          </a:prstGeom>
        </p:spPr>
      </p:pic>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a:off x="19839507" y="10480635"/>
            <a:ext cx="1717156" cy="1901244"/>
          </a:xfrm>
          <a:prstGeom prst="rect">
            <a:avLst/>
          </a:prstGeom>
        </p:spPr>
      </p:pic>
      <p:pic>
        <p:nvPicPr>
          <p:cNvPr id="9" name="Picture 8"/>
          <p:cNvPicPr>
            <a:picLocks noChangeAspect="1"/>
          </p:cNvPicPr>
          <p:nvPr/>
        </p:nvPicPr>
        <p:blipFill rotWithShape="1">
          <a:blip r:embed="rId20">
            <a:extLst>
              <a:ext uri="{28A0092B-C50C-407E-A947-70E740481C1C}">
                <a14:useLocalDpi xmlns:a14="http://schemas.microsoft.com/office/drawing/2010/main" val="0"/>
              </a:ext>
            </a:extLst>
          </a:blip>
          <a:srcRect b="-1266"/>
          <a:stretch/>
        </p:blipFill>
        <p:spPr>
          <a:xfrm>
            <a:off x="13384896" y="4831751"/>
            <a:ext cx="1865476" cy="1931815"/>
          </a:xfrm>
          <a:prstGeom prst="rect">
            <a:avLst/>
          </a:prstGeom>
        </p:spPr>
      </p:pic>
      <p:pic>
        <p:nvPicPr>
          <p:cNvPr id="29" name="S3d.jpg"/>
          <p:cNvPicPr/>
          <p:nvPr/>
        </p:nvPicPr>
        <p:blipFill>
          <a:blip r:embed="rId21">
            <a:extLst>
              <a:ext uri="{28A0092B-C50C-407E-A947-70E740481C1C}">
                <a14:useLocalDpi xmlns:a14="http://schemas.microsoft.com/office/drawing/2010/main" val="0"/>
              </a:ext>
            </a:extLst>
          </a:blip>
          <a:stretch>
            <a:fillRect/>
          </a:stretch>
        </p:blipFill>
        <p:spPr>
          <a:xfrm>
            <a:off x="7067492" y="9677400"/>
            <a:ext cx="1955909" cy="2701925"/>
          </a:xfrm>
          <a:prstGeom prst="rect">
            <a:avLst/>
          </a:prstGeom>
          <a:ln w="25400">
            <a:round/>
          </a:ln>
        </p:spPr>
      </p:pic>
    </p:spTree>
    <p:extLst>
      <p:ext uri="{BB962C8B-B14F-4D97-AF65-F5344CB8AC3E}">
        <p14:creationId xmlns:p14="http://schemas.microsoft.com/office/powerpoint/2010/main" val="1109727319"/>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055650569"/>
              </p:ext>
            </p:extLst>
          </p:nvPr>
        </p:nvGraphicFramePr>
        <p:xfrm>
          <a:off x="1200150" y="1746251"/>
          <a:ext cx="21945600" cy="10433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3268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9032" y="9162256"/>
            <a:ext cx="17773650" cy="3766597"/>
          </a:xfrm>
        </p:spPr>
        <p:txBody>
          <a:bodyPr>
            <a:normAutofit fontScale="92500"/>
          </a:bodyPr>
          <a:lstStyle/>
          <a:p>
            <a:pPr marL="0" indent="0"/>
            <a:r>
              <a:rPr lang="en-US" dirty="0"/>
              <a:t>“. . . as soon as the near-failure in Iraq was averted, bureaucratic support for interagency teams began to </a:t>
            </a:r>
            <a:r>
              <a:rPr lang="en-US" dirty="0" smtClean="0"/>
              <a:t>decline….one </a:t>
            </a:r>
            <a:r>
              <a:rPr lang="en-US" dirty="0"/>
              <a:t>unidentified intelligence agency, began pulling back people and cooperation, believing </a:t>
            </a:r>
            <a:r>
              <a:rPr lang="en-US" b="1" dirty="0"/>
              <a:t>information-sharing and collaboration had gone too far</a:t>
            </a:r>
            <a:r>
              <a:rPr lang="en-US" dirty="0"/>
              <a:t>.” </a:t>
            </a:r>
            <a:endParaRPr lang="en-US" dirty="0" smtClean="0"/>
          </a:p>
          <a:p>
            <a:pPr lvl="1">
              <a:buFontTx/>
              <a:buChar char="-"/>
            </a:pPr>
            <a:r>
              <a:rPr lang="en-US" sz="2400" i="1" dirty="0"/>
              <a:t>Secret Weapon: High-value Target Teams as an Organizational Innovation </a:t>
            </a:r>
          </a:p>
          <a:p>
            <a:pPr marL="914400" lvl="1" indent="0"/>
            <a:r>
              <a:rPr lang="en-US" sz="2400" i="1" dirty="0"/>
              <a:t>      </a:t>
            </a:r>
            <a:r>
              <a:rPr lang="en-US" sz="2400" dirty="0"/>
              <a:t>Institute for National Strategic Studies: Strategic Perspectives, no. 4, 2011 </a:t>
            </a:r>
            <a:endParaRPr lang="en-US" sz="24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352" y="3238188"/>
            <a:ext cx="11450824" cy="5420012"/>
          </a:xfrm>
          <a:prstGeom prst="rect">
            <a:avLst/>
          </a:prstGeom>
        </p:spPr>
      </p:pic>
      <p:sp>
        <p:nvSpPr>
          <p:cNvPr id="6" name="AutoShape 6"/>
          <p:cNvSpPr>
            <a:spLocks/>
          </p:cNvSpPr>
          <p:nvPr/>
        </p:nvSpPr>
        <p:spPr bwMode="auto">
          <a:xfrm>
            <a:off x="2384947" y="1645296"/>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IMMEDIATELY DISBANDED</a:t>
            </a:r>
            <a:endParaRPr lang="es-ES" dirty="0">
              <a:latin typeface="League Gothic" charset="0"/>
              <a:ea typeface="ＭＳ Ｐゴシック" charset="0"/>
              <a:cs typeface="League Gothic" charset="0"/>
              <a:sym typeface="League Gothic" charset="0"/>
            </a:endParaRPr>
          </a:p>
        </p:txBody>
      </p:sp>
      <p:sp>
        <p:nvSpPr>
          <p:cNvPr id="7" name="Line 7"/>
          <p:cNvSpPr>
            <a:spLocks noChangeShapeType="1"/>
          </p:cNvSpPr>
          <p:nvPr/>
        </p:nvSpPr>
        <p:spPr bwMode="auto">
          <a:xfrm>
            <a:off x="2089672" y="3010546"/>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8" name="AutoShape 9"/>
          <p:cNvSpPr>
            <a:spLocks/>
          </p:cNvSpPr>
          <p:nvPr/>
        </p:nvSpPr>
        <p:spPr bwMode="auto">
          <a:xfrm>
            <a:off x="2350022" y="2369196"/>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9" name="AutoShape 11"/>
          <p:cNvSpPr>
            <a:spLocks/>
          </p:cNvSpPr>
          <p:nvPr/>
        </p:nvSpPr>
        <p:spPr bwMode="auto">
          <a:xfrm>
            <a:off x="2038872" y="1529408"/>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37452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a:picLocks noChangeAspect="1"/>
          </p:cNvPicPr>
          <p:nvPr/>
        </p:nvPicPr>
        <p:blipFill rotWithShape="1">
          <a:blip r:embed="rId2">
            <a:extLst>
              <a:ext uri="{28A0092B-C50C-407E-A947-70E740481C1C}">
                <a14:useLocalDpi xmlns:a14="http://schemas.microsoft.com/office/drawing/2010/main" val="0"/>
              </a:ext>
            </a:extLst>
          </a:blip>
          <a:srcRect l="4406" r="3321"/>
          <a:stretch/>
        </p:blipFill>
        <p:spPr>
          <a:xfrm>
            <a:off x="752322" y="3121304"/>
            <a:ext cx="11376368" cy="5906520"/>
          </a:xfrm>
          <a:prstGeom prst="rect">
            <a:avLst/>
          </a:prstGeom>
          <a:ln w="12700">
            <a:miter lim="400000"/>
          </a:ln>
          <a:effectLst>
            <a:outerShdw blurRad="228600" dist="165862" dir="5400000" algn="tl" rotWithShape="0">
              <a:srgbClr val="000000">
                <a:alpha val="50000"/>
              </a:srgbClr>
            </a:outerShdw>
          </a:effectLst>
        </p:spPr>
      </p:pic>
      <p:pic>
        <p:nvPicPr>
          <p:cNvPr id="5" name="image24.png" descr="The_Planet’s_Best_Stealth_Fighter_Isn’t_Made_in_America_-_The_Daily_Beast.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855474" y="3121304"/>
            <a:ext cx="11133128" cy="5979292"/>
          </a:xfrm>
          <a:prstGeom prst="rect">
            <a:avLst/>
          </a:prstGeom>
          <a:ln w="12700">
            <a:miter lim="400000"/>
          </a:ln>
          <a:effectLst>
            <a:outerShdw blurRad="228600" dist="165862" dir="5400000" algn="tl" rotWithShape="0">
              <a:srgbClr val="000000">
                <a:alpha val="50000"/>
              </a:srgbClr>
            </a:outerShdw>
          </a:effectLst>
        </p:spPr>
      </p:pic>
      <p:sp>
        <p:nvSpPr>
          <p:cNvPr id="6" name="TextBox 5"/>
          <p:cNvSpPr txBox="1"/>
          <p:nvPr/>
        </p:nvSpPr>
        <p:spPr>
          <a:xfrm>
            <a:off x="1795281" y="1705533"/>
            <a:ext cx="9290450" cy="1323439"/>
          </a:xfrm>
          <a:prstGeom prst="rect">
            <a:avLst/>
          </a:prstGeom>
          <a:noFill/>
        </p:spPr>
        <p:txBody>
          <a:bodyPr wrap="square" rtlCol="0">
            <a:spAutoFit/>
          </a:bodyPr>
          <a:lstStyle/>
          <a:p>
            <a:pPr fontAlgn="auto" hangingPunct="1">
              <a:spcBef>
                <a:spcPts val="0"/>
              </a:spcBef>
              <a:spcAft>
                <a:spcPts val="0"/>
              </a:spcAft>
            </a:pPr>
            <a:r>
              <a:rPr lang="en-US" sz="4000" b="1" dirty="0">
                <a:solidFill>
                  <a:prstClr val="black"/>
                </a:solidFill>
                <a:latin typeface="Verdana"/>
                <a:ea typeface="+mn-ea"/>
                <a:cs typeface="Verdana"/>
              </a:rPr>
              <a:t>F-35 “Joint Strike Fighter” – Traditional Design</a:t>
            </a:r>
          </a:p>
        </p:txBody>
      </p:sp>
      <p:sp>
        <p:nvSpPr>
          <p:cNvPr id="7" name="TextBox 6"/>
          <p:cNvSpPr txBox="1"/>
          <p:nvPr/>
        </p:nvSpPr>
        <p:spPr>
          <a:xfrm>
            <a:off x="13749812" y="1793322"/>
            <a:ext cx="9002848" cy="1323439"/>
          </a:xfrm>
          <a:prstGeom prst="rect">
            <a:avLst/>
          </a:prstGeom>
          <a:noFill/>
        </p:spPr>
        <p:txBody>
          <a:bodyPr wrap="square" rtlCol="0">
            <a:spAutoFit/>
          </a:bodyPr>
          <a:lstStyle/>
          <a:p>
            <a:pPr fontAlgn="auto" hangingPunct="1">
              <a:spcBef>
                <a:spcPts val="0"/>
              </a:spcBef>
              <a:spcAft>
                <a:spcPts val="0"/>
              </a:spcAft>
            </a:pPr>
            <a:r>
              <a:rPr lang="en-US" sz="4000" b="1" dirty="0">
                <a:solidFill>
                  <a:prstClr val="black"/>
                </a:solidFill>
                <a:latin typeface="Verdana"/>
                <a:ea typeface="+mn-ea"/>
                <a:cs typeface="Verdana"/>
              </a:rPr>
              <a:t>SAAB JAS 39E “</a:t>
            </a:r>
            <a:r>
              <a:rPr lang="en-US" sz="4000" b="1" dirty="0" err="1">
                <a:solidFill>
                  <a:prstClr val="black"/>
                </a:solidFill>
                <a:latin typeface="Verdana"/>
                <a:ea typeface="+mn-ea"/>
                <a:cs typeface="Verdana"/>
              </a:rPr>
              <a:t>Gripen</a:t>
            </a:r>
            <a:r>
              <a:rPr lang="en-US" sz="4000" b="1" dirty="0">
                <a:solidFill>
                  <a:prstClr val="black"/>
                </a:solidFill>
                <a:latin typeface="Verdana"/>
                <a:ea typeface="+mn-ea"/>
                <a:cs typeface="Verdana"/>
              </a:rPr>
              <a:t>” – </a:t>
            </a:r>
          </a:p>
          <a:p>
            <a:pPr fontAlgn="auto" hangingPunct="1">
              <a:spcBef>
                <a:spcPts val="0"/>
              </a:spcBef>
              <a:spcAft>
                <a:spcPts val="0"/>
              </a:spcAft>
            </a:pPr>
            <a:r>
              <a:rPr lang="en-US" sz="4000" b="1" dirty="0">
                <a:solidFill>
                  <a:prstClr val="black"/>
                </a:solidFill>
                <a:latin typeface="Verdana"/>
                <a:ea typeface="+mn-ea"/>
                <a:cs typeface="Verdana"/>
              </a:rPr>
              <a:t>Agile Design</a:t>
            </a:r>
          </a:p>
        </p:txBody>
      </p:sp>
      <p:sp>
        <p:nvSpPr>
          <p:cNvPr id="8" name="TextBox 7"/>
          <p:cNvSpPr txBox="1"/>
          <p:nvPr/>
        </p:nvSpPr>
        <p:spPr>
          <a:xfrm>
            <a:off x="46914" y="9342192"/>
            <a:ext cx="12081776" cy="3477875"/>
          </a:xfrm>
          <a:prstGeom prst="rect">
            <a:avLst/>
          </a:prstGeom>
          <a:noFill/>
        </p:spPr>
        <p:txBody>
          <a:bodyPr wrap="square" rtlCol="0">
            <a:spAutoFit/>
          </a:bodyPr>
          <a:lstStyle/>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$143 billion </a:t>
            </a:r>
            <a:r>
              <a:rPr lang="en-US" sz="3600" b="1" u="sng" dirty="0">
                <a:solidFill>
                  <a:prstClr val="black"/>
                </a:solidFill>
                <a:latin typeface="Verdana"/>
                <a:ea typeface="+mn-ea"/>
                <a:cs typeface="Verdana"/>
              </a:rPr>
              <a:t>over budget</a:t>
            </a:r>
          </a:p>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At least another year late (final systems integration)</a:t>
            </a:r>
          </a:p>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Cost of Navy F-35C grew from $273 million in 2014 to $337 million by 2015</a:t>
            </a:r>
          </a:p>
        </p:txBody>
      </p:sp>
      <p:sp>
        <p:nvSpPr>
          <p:cNvPr id="9" name="TextBox 8"/>
          <p:cNvSpPr txBox="1"/>
          <p:nvPr/>
        </p:nvSpPr>
        <p:spPr>
          <a:xfrm>
            <a:off x="12657173" y="9342193"/>
            <a:ext cx="11723654" cy="2923877"/>
          </a:xfrm>
          <a:prstGeom prst="rect">
            <a:avLst/>
          </a:prstGeom>
          <a:noFill/>
        </p:spPr>
        <p:txBody>
          <a:bodyPr wrap="square" rtlCol="0">
            <a:spAutoFit/>
          </a:bodyPr>
          <a:lstStyle/>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Cumulative program cost of $15 billion</a:t>
            </a:r>
          </a:p>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New iteration of all systems released every 6 months</a:t>
            </a:r>
          </a:p>
          <a:p>
            <a:pPr marL="571500" indent="-571500" defTabSz="1419860" fontAlgn="auto" hangingPunct="1">
              <a:spcBef>
                <a:spcPts val="0"/>
              </a:spcBef>
              <a:spcAft>
                <a:spcPts val="2400"/>
              </a:spcAft>
              <a:buFont typeface="Arial"/>
              <a:buChar char="•"/>
              <a:defRPr sz="1800"/>
            </a:pPr>
            <a:r>
              <a:rPr lang="en-US" sz="3600" b="1" dirty="0">
                <a:solidFill>
                  <a:prstClr val="black"/>
                </a:solidFill>
                <a:latin typeface="Verdana"/>
                <a:ea typeface="+mn-ea"/>
                <a:cs typeface="Verdana"/>
              </a:rPr>
              <a:t>$43M cost</a:t>
            </a:r>
            <a:r>
              <a:rPr lang="en-US" sz="3600" b="1" baseline="30000" dirty="0">
                <a:solidFill>
                  <a:prstClr val="black"/>
                </a:solidFill>
                <a:latin typeface="Verdana"/>
                <a:ea typeface="+mn-ea"/>
                <a:cs typeface="Verdana"/>
              </a:rPr>
              <a:t>1</a:t>
            </a:r>
            <a:r>
              <a:rPr lang="en-US" sz="3600" b="1" dirty="0">
                <a:solidFill>
                  <a:prstClr val="black"/>
                </a:solidFill>
                <a:latin typeface="Verdana"/>
                <a:ea typeface="+mn-ea"/>
                <a:cs typeface="Verdana"/>
              </a:rPr>
              <a:t> (20% of F-35)</a:t>
            </a:r>
          </a:p>
        </p:txBody>
      </p:sp>
      <p:sp>
        <p:nvSpPr>
          <p:cNvPr id="10" name="TextBox 9"/>
          <p:cNvSpPr txBox="1"/>
          <p:nvPr/>
        </p:nvSpPr>
        <p:spPr>
          <a:xfrm>
            <a:off x="12657170" y="12699150"/>
            <a:ext cx="11723656" cy="954107"/>
          </a:xfrm>
          <a:prstGeom prst="rect">
            <a:avLst/>
          </a:prstGeom>
          <a:noFill/>
        </p:spPr>
        <p:txBody>
          <a:bodyPr wrap="square" rtlCol="0">
            <a:spAutoFit/>
          </a:bodyPr>
          <a:lstStyle/>
          <a:p>
            <a:pPr fontAlgn="auto" hangingPunct="1">
              <a:spcBef>
                <a:spcPts val="0"/>
              </a:spcBef>
              <a:spcAft>
                <a:spcPts val="0"/>
              </a:spcAft>
            </a:pPr>
            <a:r>
              <a:rPr lang="en-US" sz="2800" b="1" dirty="0">
                <a:solidFill>
                  <a:prstClr val="black"/>
                </a:solidFill>
                <a:latin typeface="Verdana"/>
                <a:ea typeface="+mn-ea"/>
                <a:cs typeface="Verdana"/>
              </a:rPr>
              <a:t>1. According to Jane’s Aviation Weekly, the </a:t>
            </a:r>
            <a:r>
              <a:rPr lang="en-US" sz="2800" b="1" dirty="0" err="1">
                <a:solidFill>
                  <a:prstClr val="black"/>
                </a:solidFill>
                <a:latin typeface="Verdana"/>
                <a:ea typeface="+mn-ea"/>
                <a:cs typeface="Verdana"/>
              </a:rPr>
              <a:t>Gripen</a:t>
            </a:r>
            <a:r>
              <a:rPr lang="en-US" sz="2800" b="1" dirty="0">
                <a:solidFill>
                  <a:prstClr val="black"/>
                </a:solidFill>
                <a:latin typeface="Verdana"/>
                <a:ea typeface="+mn-ea"/>
                <a:cs typeface="Verdana"/>
              </a:rPr>
              <a:t> is the world’s most cost-effective military aircraft</a:t>
            </a:r>
          </a:p>
        </p:txBody>
      </p:sp>
      <p:sp>
        <p:nvSpPr>
          <p:cNvPr id="11" name="AutoShape 11"/>
          <p:cNvSpPr>
            <a:spLocks/>
          </p:cNvSpPr>
          <p:nvPr/>
        </p:nvSpPr>
        <p:spPr bwMode="auto">
          <a:xfrm>
            <a:off x="741282" y="1705533"/>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2" name="AutoShape 11"/>
          <p:cNvSpPr>
            <a:spLocks/>
          </p:cNvSpPr>
          <p:nvPr/>
        </p:nvSpPr>
        <p:spPr bwMode="auto">
          <a:xfrm>
            <a:off x="12855474" y="1590737"/>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31644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16249" y="3535423"/>
            <a:ext cx="5986873" cy="5986873"/>
          </a:xfrm>
        </p:spPr>
      </p:pic>
      <p:sp>
        <p:nvSpPr>
          <p:cNvPr id="101380" name="Rectangle 4"/>
          <p:cNvSpPr>
            <a:spLocks noChangeArrowheads="1"/>
          </p:cNvSpPr>
          <p:nvPr/>
        </p:nvSpPr>
        <p:spPr bwMode="auto">
          <a:xfrm>
            <a:off x="13272120" y="3520281"/>
            <a:ext cx="10113484" cy="10064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en-US" sz="5400" b="1" dirty="0">
                <a:solidFill>
                  <a:srgbClr val="141823"/>
                </a:solidFill>
              </a:rPr>
              <a:t>The F-35 just got crippled by a computer glitch that won't be fixed for at least 4 more years.</a:t>
            </a:r>
          </a:p>
          <a:p>
            <a:endParaRPr lang="en-US" altLang="en-US" sz="5400" b="1" dirty="0">
              <a:solidFill>
                <a:srgbClr val="141823"/>
              </a:solidFill>
            </a:endParaRPr>
          </a:p>
          <a:p>
            <a:r>
              <a:rPr lang="en-US" altLang="en-US" sz="5400" b="1" dirty="0">
                <a:solidFill>
                  <a:srgbClr val="141823"/>
                </a:solidFill>
              </a:rPr>
              <a:t>Meanwhile, the program's $1.5 trillion projected cost is enough to end world hunger for 50 years ($30 billion/year x 50 = $1.5 trillion).</a:t>
            </a:r>
            <a:endParaRPr lang="en-US" altLang="en-US" sz="5400" b="1" dirty="0"/>
          </a:p>
        </p:txBody>
      </p:sp>
      <p:sp>
        <p:nvSpPr>
          <p:cNvPr id="5" name="AutoShape 6"/>
          <p:cNvSpPr>
            <a:spLocks/>
          </p:cNvSpPr>
          <p:nvPr/>
        </p:nvSpPr>
        <p:spPr bwMode="auto">
          <a:xfrm>
            <a:off x="3051175" y="2281238"/>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SO EMBARRASSING IT’S A MEME</a:t>
            </a:r>
            <a:endParaRPr lang="es-ES" dirty="0">
              <a:latin typeface="League Gothic" charset="0"/>
              <a:ea typeface="ＭＳ Ｐゴシック" charset="0"/>
              <a:cs typeface="League Gothic" charset="0"/>
              <a:sym typeface="League Gothic" charset="0"/>
            </a:endParaRPr>
          </a:p>
        </p:txBody>
      </p:sp>
      <p:sp>
        <p:nvSpPr>
          <p:cNvPr id="6" name="Line 7"/>
          <p:cNvSpPr>
            <a:spLocks noChangeShapeType="1"/>
          </p:cNvSpPr>
          <p:nvPr/>
        </p:nvSpPr>
        <p:spPr bwMode="auto">
          <a:xfrm>
            <a:off x="2784477" y="3415080"/>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7" name="AutoShape 9"/>
          <p:cNvSpPr>
            <a:spLocks/>
          </p:cNvSpPr>
          <p:nvPr/>
        </p:nvSpPr>
        <p:spPr bwMode="auto">
          <a:xfrm>
            <a:off x="3016250" y="30051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8" name="AutoShape 11"/>
          <p:cNvSpPr>
            <a:spLocks/>
          </p:cNvSpPr>
          <p:nvPr/>
        </p:nvSpPr>
        <p:spPr bwMode="auto">
          <a:xfrm>
            <a:off x="2705100" y="2165350"/>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46082" name="Picture 2" descr="http://memecrunch.com/meme/4D9TC/why-we-need-the-f35-aliens-guy/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472" y="8658200"/>
            <a:ext cx="5267325" cy="4610100"/>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http://makeameme.org/media/created/f35-lightn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85" y="9303588"/>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984" y="2155862"/>
            <a:ext cx="17919927" cy="11124590"/>
          </a:xfrm>
          <a:prstGeom prst="rect">
            <a:avLst/>
          </a:prstGeom>
        </p:spPr>
      </p:pic>
      <p:sp>
        <p:nvSpPr>
          <p:cNvPr id="2" name="Title 1"/>
          <p:cNvSpPr>
            <a:spLocks noGrp="1"/>
          </p:cNvSpPr>
          <p:nvPr>
            <p:ph type="title"/>
          </p:nvPr>
        </p:nvSpPr>
        <p:spPr>
          <a:xfrm>
            <a:off x="2387600" y="376424"/>
            <a:ext cx="19621500" cy="1801056"/>
          </a:xfrm>
        </p:spPr>
        <p:txBody>
          <a:bodyPr/>
          <a:lstStyle/>
          <a:p>
            <a:r>
              <a:rPr lang="en-US" u="sng" dirty="0" smtClean="0"/>
              <a:t>Saab </a:t>
            </a:r>
            <a:r>
              <a:rPr lang="en-US" u="sng" dirty="0" err="1" smtClean="0"/>
              <a:t>Gripen</a:t>
            </a:r>
            <a:r>
              <a:rPr lang="en-US" u="sng" dirty="0" smtClean="0"/>
              <a:t> Process</a:t>
            </a:r>
            <a:endParaRPr lang="en-US" u="sng" dirty="0"/>
          </a:p>
        </p:txBody>
      </p:sp>
    </p:spTree>
    <p:extLst>
      <p:ext uri="{BB962C8B-B14F-4D97-AF65-F5344CB8AC3E}">
        <p14:creationId xmlns:p14="http://schemas.microsoft.com/office/powerpoint/2010/main" val="751686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6784" y="2716240"/>
            <a:ext cx="21674408" cy="5162002"/>
          </a:xfrm>
        </p:spPr>
        <p:txBody>
          <a:bodyPr>
            <a:noAutofit/>
          </a:bodyPr>
          <a:lstStyle/>
          <a:p>
            <a:pPr>
              <a:buFontTx/>
              <a:buChar char="-"/>
            </a:pPr>
            <a:r>
              <a:rPr lang="en-US" sz="6000" dirty="0" smtClean="0">
                <a:latin typeface="League Gothic" panose="00000500000000000000" pitchFamily="50" charset="0"/>
              </a:rPr>
              <a:t>Only 13 of 15 could even provide data</a:t>
            </a:r>
          </a:p>
          <a:p>
            <a:pPr lvl="1">
              <a:buFontTx/>
              <a:buChar char="-"/>
            </a:pPr>
            <a:r>
              <a:rPr lang="en-US" sz="6000" dirty="0" smtClean="0">
                <a:latin typeface="League Gothic" panose="00000500000000000000" pitchFamily="50" charset="0"/>
              </a:rPr>
              <a:t>7 cost increased: 4% to </a:t>
            </a:r>
            <a:r>
              <a:rPr lang="en-US" sz="6600" b="1" dirty="0" smtClean="0">
                <a:latin typeface="League Gothic" panose="00000500000000000000" pitchFamily="50" charset="0"/>
              </a:rPr>
              <a:t>2,233%</a:t>
            </a:r>
          </a:p>
          <a:p>
            <a:pPr lvl="1">
              <a:buFontTx/>
              <a:buChar char="-"/>
            </a:pPr>
            <a:r>
              <a:rPr lang="en-US" sz="6000" dirty="0" smtClean="0">
                <a:latin typeface="League Gothic" panose="00000500000000000000" pitchFamily="50" charset="0"/>
              </a:rPr>
              <a:t>4 cost decreased: 4% to 86%</a:t>
            </a:r>
          </a:p>
          <a:p>
            <a:pPr lvl="1">
              <a:buFontTx/>
              <a:buChar char="-"/>
            </a:pPr>
            <a:r>
              <a:rPr lang="en-US" sz="6000" dirty="0" smtClean="0">
                <a:latin typeface="League Gothic" panose="00000500000000000000" pitchFamily="50" charset="0"/>
              </a:rPr>
              <a:t>12 dates slipped. 3 by more than </a:t>
            </a:r>
            <a:r>
              <a:rPr lang="en-US" sz="6000" b="1" dirty="0" smtClean="0">
                <a:latin typeface="League Gothic" panose="00000500000000000000" pitchFamily="50" charset="0"/>
              </a:rPr>
              <a:t>5 years</a:t>
            </a:r>
            <a:r>
              <a:rPr lang="en-US" sz="6000" dirty="0" smtClean="0">
                <a:latin typeface="League Gothic" panose="00000500000000000000" pitchFamily="50" charset="0"/>
              </a:rPr>
              <a:t>.</a:t>
            </a:r>
          </a:p>
          <a:p>
            <a:pPr lvl="1">
              <a:buFontTx/>
              <a:buChar char="-"/>
            </a:pPr>
            <a:r>
              <a:rPr lang="en-US" sz="6000" b="1" dirty="0" smtClean="0">
                <a:latin typeface="League Gothic" panose="00000500000000000000" pitchFamily="50" charset="0"/>
              </a:rPr>
              <a:t>ONLY 3 “met system performance targets”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880" y="7776974"/>
            <a:ext cx="18034352" cy="4715824"/>
          </a:xfrm>
          <a:prstGeom prst="rect">
            <a:avLst/>
          </a:prstGeom>
        </p:spPr>
      </p:pic>
      <p:sp>
        <p:nvSpPr>
          <p:cNvPr id="5" name="AutoShape 6"/>
          <p:cNvSpPr>
            <a:spLocks/>
          </p:cNvSpPr>
          <p:nvPr/>
        </p:nvSpPr>
        <p:spPr bwMode="auto">
          <a:xfrm>
            <a:off x="3051175" y="1069232"/>
            <a:ext cx="18357849"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GAO ON MAJOR AUTOMATED INFORMATION SYSTEMS</a:t>
            </a:r>
            <a:endParaRPr lang="es-ES" dirty="0">
              <a:latin typeface="League Gothic" charset="0"/>
              <a:ea typeface="ＭＳ Ｐゴシック" charset="0"/>
              <a:cs typeface="League Gothic" charset="0"/>
              <a:sym typeface="League Gothic" charset="0"/>
            </a:endParaRPr>
          </a:p>
        </p:txBody>
      </p:sp>
      <p:sp>
        <p:nvSpPr>
          <p:cNvPr id="6" name="Line 7"/>
          <p:cNvSpPr>
            <a:spLocks noChangeShapeType="1"/>
          </p:cNvSpPr>
          <p:nvPr/>
        </p:nvSpPr>
        <p:spPr bwMode="auto">
          <a:xfrm>
            <a:off x="2755900" y="2434482"/>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7" name="AutoShape 9"/>
          <p:cNvSpPr>
            <a:spLocks/>
          </p:cNvSpPr>
          <p:nvPr/>
        </p:nvSpPr>
        <p:spPr bwMode="auto">
          <a:xfrm>
            <a:off x="3016250" y="1793132"/>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smtClean="0">
                <a:solidFill>
                  <a:srgbClr val="838383"/>
                </a:solidFill>
                <a:latin typeface="Lato" charset="0"/>
                <a:ea typeface="ＭＳ Ｐゴシック" charset="0"/>
                <a:cs typeface="Lato" charset="0"/>
                <a:sym typeface="Lato" charset="0"/>
              </a:rPr>
              <a:t>2014 </a:t>
            </a:r>
            <a:r>
              <a:rPr lang="es-ES" sz="1800" b="1" dirty="0" err="1" smtClean="0">
                <a:solidFill>
                  <a:srgbClr val="838383"/>
                </a:solidFill>
                <a:latin typeface="Lato" charset="0"/>
                <a:ea typeface="ＭＳ Ｐゴシック" charset="0"/>
                <a:cs typeface="Lato" charset="0"/>
                <a:sym typeface="Lato" charset="0"/>
              </a:rPr>
              <a:t>Aanalysis</a:t>
            </a:r>
            <a:r>
              <a:rPr lang="es-ES" sz="1800" b="1" dirty="0" smtClean="0">
                <a:solidFill>
                  <a:srgbClr val="838383"/>
                </a:solidFill>
                <a:latin typeface="Lato" charset="0"/>
                <a:ea typeface="ＭＳ Ｐゴシック" charset="0"/>
                <a:cs typeface="Lato" charset="0"/>
                <a:sym typeface="Lato" charset="0"/>
              </a:rPr>
              <a:t> of 15 </a:t>
            </a:r>
            <a:r>
              <a:rPr lang="es-ES" sz="1800" b="1" dirty="0" err="1" smtClean="0">
                <a:solidFill>
                  <a:srgbClr val="838383"/>
                </a:solidFill>
                <a:latin typeface="Lato" charset="0"/>
                <a:ea typeface="ＭＳ Ｐゴシック" charset="0"/>
                <a:cs typeface="Lato" charset="0"/>
                <a:sym typeface="Lato" charset="0"/>
              </a:rPr>
              <a:t>projects</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costing</a:t>
            </a:r>
            <a:r>
              <a:rPr lang="es-ES" sz="1800" b="1" dirty="0" smtClean="0">
                <a:solidFill>
                  <a:srgbClr val="838383"/>
                </a:solidFill>
                <a:latin typeface="Lato" charset="0"/>
                <a:ea typeface="ＭＳ Ｐゴシック" charset="0"/>
                <a:cs typeface="Lato" charset="0"/>
                <a:sym typeface="Lato" charset="0"/>
              </a:rPr>
              <a:t> $4.5 </a:t>
            </a:r>
            <a:r>
              <a:rPr lang="es-ES" sz="1800" b="1" dirty="0" err="1" smtClean="0">
                <a:solidFill>
                  <a:srgbClr val="838383"/>
                </a:solidFill>
                <a:latin typeface="Lato" charset="0"/>
                <a:ea typeface="ＭＳ Ｐゴシック" charset="0"/>
                <a:cs typeface="Lato" charset="0"/>
                <a:sym typeface="Lato" charset="0"/>
              </a:rPr>
              <a:t>Billion</a:t>
            </a:r>
            <a:endParaRPr lang="es-ES" dirty="0">
              <a:latin typeface="League Gothic" charset="0"/>
              <a:ea typeface="ＭＳ Ｐゴシック" charset="0"/>
              <a:cs typeface="League Gothic" charset="0"/>
              <a:sym typeface="League Gothic" charset="0"/>
            </a:endParaRPr>
          </a:p>
        </p:txBody>
      </p:sp>
      <p:sp>
        <p:nvSpPr>
          <p:cNvPr id="8" name="AutoShape 11"/>
          <p:cNvSpPr>
            <a:spLocks/>
          </p:cNvSpPr>
          <p:nvPr/>
        </p:nvSpPr>
        <p:spPr bwMode="auto">
          <a:xfrm>
            <a:off x="2705100" y="953344"/>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187990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p:cNvSpPr>
          <p:nvPr/>
        </p:nvSpPr>
        <p:spPr bwMode="auto">
          <a:xfrm>
            <a:off x="15798800" y="13284200"/>
            <a:ext cx="4292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lvl1pPr>
              <a:defRPr sz="1200">
                <a:solidFill>
                  <a:schemeClr val="tx1"/>
                </a:solidFill>
                <a:latin typeface="Arial" charset="0"/>
              </a:defRPr>
            </a:lvl1pPr>
            <a:lvl2pPr>
              <a:defRPr sz="1200">
                <a:solidFill>
                  <a:schemeClr val="tx1"/>
                </a:solidFill>
                <a:latin typeface="Arial" charset="0"/>
              </a:defRPr>
            </a:lvl2pPr>
            <a:lvl3pPr>
              <a:defRPr sz="1200">
                <a:solidFill>
                  <a:schemeClr val="tx1"/>
                </a:solidFill>
                <a:latin typeface="Arial" charset="0"/>
              </a:defRPr>
            </a:lvl3pPr>
            <a:lvl4pPr>
              <a:defRPr sz="1200">
                <a:solidFill>
                  <a:schemeClr val="tx1"/>
                </a:solidFill>
                <a:latin typeface="Arial" charset="0"/>
              </a:defRPr>
            </a:lvl4pPr>
            <a:lvl5pPr>
              <a:defRPr sz="1200">
                <a:solidFill>
                  <a:schemeClr val="tx1"/>
                </a:solidFill>
                <a:latin typeface="Arial" charset="0"/>
              </a:defRPr>
            </a:lvl5pPr>
            <a:lvl6pPr fontAlgn="base">
              <a:spcBef>
                <a:spcPct val="0"/>
              </a:spcBef>
              <a:spcAft>
                <a:spcPct val="0"/>
              </a:spcAft>
              <a:defRPr sz="1200">
                <a:solidFill>
                  <a:schemeClr val="tx1"/>
                </a:solidFill>
                <a:latin typeface="Arial" charset="0"/>
              </a:defRPr>
            </a:lvl6pPr>
            <a:lvl7pPr fontAlgn="base">
              <a:spcBef>
                <a:spcPct val="0"/>
              </a:spcBef>
              <a:spcAft>
                <a:spcPct val="0"/>
              </a:spcAft>
              <a:defRPr sz="1200">
                <a:solidFill>
                  <a:schemeClr val="tx1"/>
                </a:solidFill>
                <a:latin typeface="Arial" charset="0"/>
              </a:defRPr>
            </a:lvl7pPr>
            <a:lvl8pPr fontAlgn="base">
              <a:spcBef>
                <a:spcPct val="0"/>
              </a:spcBef>
              <a:spcAft>
                <a:spcPct val="0"/>
              </a:spcAft>
              <a:defRPr sz="1200">
                <a:solidFill>
                  <a:schemeClr val="tx1"/>
                </a:solidFill>
                <a:latin typeface="Arial" charset="0"/>
              </a:defRPr>
            </a:lvl8pPr>
            <a:lvl9pPr fontAlgn="base">
              <a:spcBef>
                <a:spcPct val="0"/>
              </a:spcBef>
              <a:spcAft>
                <a:spcPct val="0"/>
              </a:spcAft>
              <a:defRPr sz="1200">
                <a:solidFill>
                  <a:schemeClr val="tx1"/>
                </a:solidFill>
                <a:latin typeface="Arial" charset="0"/>
              </a:defRPr>
            </a:lvl9pPr>
          </a:lstStyle>
          <a:p>
            <a:pPr algn="r"/>
            <a:r>
              <a:rPr lang="en-US" altLang="en-US" sz="1600">
                <a:solidFill>
                  <a:srgbClr val="7F7F7F"/>
                </a:solidFill>
                <a:latin typeface="Verdana" charset="0"/>
                <a:ea typeface="Verdana" charset="0"/>
                <a:cs typeface="Verdana" charset="0"/>
                <a:sym typeface="Verdana" charset="0"/>
              </a:rPr>
              <a:t>© 1993-2012 Jeff Sutherland</a:t>
            </a:r>
          </a:p>
          <a:p>
            <a:endParaRPr lang="en-US" altLang="en-US" sz="4800">
              <a:cs typeface="Arial" charset="0"/>
            </a:endParaRPr>
          </a:p>
        </p:txBody>
      </p:sp>
      <p:sp>
        <p:nvSpPr>
          <p:cNvPr id="92164" name="Rectangle 4"/>
          <p:cNvSpPr>
            <a:spLocks noGrp="1" noChangeArrowheads="1"/>
          </p:cNvSpPr>
          <p:nvPr>
            <p:ph type="body" idx="1"/>
          </p:nvPr>
        </p:nvSpPr>
        <p:spPr>
          <a:xfrm>
            <a:off x="3407024" y="3617640"/>
            <a:ext cx="15547976" cy="1742972"/>
          </a:xfrm>
          <a:ln/>
        </p:spPr>
        <p:txBody>
          <a:bodyPr>
            <a:normAutofit lnSpcReduction="10000"/>
          </a:bodyPr>
          <a:lstStyle/>
          <a:p>
            <a:pPr marL="0" indent="0"/>
            <a:r>
              <a:rPr lang="en-US" sz="4000" i="1" dirty="0"/>
              <a:t>New Acquisition Process Required- The Secretary of Defense shall develop  and implement a new acquisition process for information technology  systems… </a:t>
            </a:r>
          </a:p>
          <a:p>
            <a:pPr marL="0" indent="0"/>
            <a:endParaRPr lang="en-US" sz="4000" i="1" dirty="0"/>
          </a:p>
          <a:p>
            <a:pPr marL="0" indent="0"/>
            <a:endParaRPr lang="en-US" altLang="en-US" sz="4000" b="1" i="1" dirty="0">
              <a:solidFill>
                <a:srgbClr val="191919"/>
              </a:solidFill>
              <a:latin typeface="Arial" charset="0"/>
              <a:sym typeface="Arial" charset="0"/>
            </a:endParaRPr>
          </a:p>
        </p:txBody>
      </p:sp>
      <p:sp>
        <p:nvSpPr>
          <p:cNvPr id="2" name="TextBox 1"/>
          <p:cNvSpPr txBox="1"/>
          <p:nvPr/>
        </p:nvSpPr>
        <p:spPr>
          <a:xfrm>
            <a:off x="3907241" y="5993904"/>
            <a:ext cx="15989615" cy="6186309"/>
          </a:xfrm>
          <a:prstGeom prst="rect">
            <a:avLst/>
          </a:prstGeom>
          <a:noFill/>
        </p:spPr>
        <p:txBody>
          <a:bodyPr wrap="square" rtlCol="0">
            <a:spAutoFit/>
          </a:bodyPr>
          <a:lstStyle/>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…designed to include:</a:t>
            </a:r>
          </a:p>
          <a:p>
            <a:endPar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685800" indent="-685800">
              <a:buAutoNum type="alphaUcParenBoth"/>
            </a:pPr>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early and continual involvement of the user;</a:t>
            </a:r>
          </a:p>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(B) multiple, rapidly executed increments or releases of capability;</a:t>
            </a:r>
          </a:p>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(C) early, successive prototyping to support an evolutionary approach; and </a:t>
            </a:r>
          </a:p>
          <a:p>
            <a:endPar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t>(D) a modular, open-systems approach. </a:t>
            </a:r>
          </a:p>
          <a:p>
            <a:endPar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AutoShape 6"/>
          <p:cNvSpPr>
            <a:spLocks/>
          </p:cNvSpPr>
          <p:nvPr/>
        </p:nvSpPr>
        <p:spPr bwMode="auto">
          <a:xfrm>
            <a:off x="2168923" y="1357264"/>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2010 DEFENSE ACQUISTIONS ACT</a:t>
            </a:r>
            <a:endParaRPr lang="es-ES" dirty="0">
              <a:latin typeface="League Gothic" charset="0"/>
              <a:ea typeface="ＭＳ Ｐゴシック" charset="0"/>
              <a:cs typeface="League Gothic" charset="0"/>
              <a:sym typeface="League Gothic" charset="0"/>
            </a:endParaRPr>
          </a:p>
        </p:txBody>
      </p:sp>
      <p:sp>
        <p:nvSpPr>
          <p:cNvPr id="8" name="AutoShape 9"/>
          <p:cNvSpPr>
            <a:spLocks/>
          </p:cNvSpPr>
          <p:nvPr/>
        </p:nvSpPr>
        <p:spPr bwMode="auto">
          <a:xfrm>
            <a:off x="2133998" y="208116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9" name="AutoShape 11"/>
          <p:cNvSpPr>
            <a:spLocks/>
          </p:cNvSpPr>
          <p:nvPr/>
        </p:nvSpPr>
        <p:spPr bwMode="auto">
          <a:xfrm>
            <a:off x="1822848" y="124137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410045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0986" y="4044781"/>
            <a:ext cx="2575848" cy="2575848"/>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256" y="7420037"/>
            <a:ext cx="2504024" cy="249680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9607" y="4461393"/>
            <a:ext cx="2504230" cy="1878172"/>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8429" y="7420037"/>
            <a:ext cx="2771550" cy="2763564"/>
          </a:xfrm>
          <a:prstGeom prst="rect">
            <a:avLst/>
          </a:prstGeom>
        </p:spPr>
      </p:pic>
      <p:sp>
        <p:nvSpPr>
          <p:cNvPr id="52" name="Slide Number Placeholder 3"/>
          <p:cNvSpPr txBox="1">
            <a:spLocks/>
          </p:cNvSpPr>
          <p:nvPr/>
        </p:nvSpPr>
        <p:spPr bwMode="auto">
          <a:xfrm>
            <a:off x="3510702" y="11924671"/>
            <a:ext cx="4267200" cy="771524"/>
          </a:xfrm>
          <a:prstGeom prst="rect">
            <a:avLst/>
          </a:prstGeom>
          <a:noFill/>
          <a:ln w="9525">
            <a:noFill/>
            <a:miter lim="800000"/>
            <a:headEnd/>
            <a:tailEnd/>
          </a:ln>
          <a:effectLst/>
        </p:spPr>
        <p:txBody>
          <a:bodyPr vert="horz" wrap="square" lIns="182814" tIns="91408" rIns="182814" bIns="91408" numCol="1" anchor="t" anchorCtr="0" compatLnSpc="1">
            <a:prstTxWarp prst="textNoShape">
              <a:avLst/>
            </a:prstTxWarp>
          </a:bodyPr>
          <a:ls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1828122">
              <a:defRPr/>
            </a:pPr>
            <a:fld id="{295008BC-DA31-4D19-837B-EFA4386B05F5}" type="slidenum">
              <a:rPr lang="en-US" sz="2800">
                <a:solidFill>
                  <a:srgbClr val="000000"/>
                </a:solidFill>
                <a:latin typeface="Calibri" pitchFamily="34" charset="0"/>
              </a:rPr>
              <a:pPr defTabSz="1828122">
                <a:defRPr/>
              </a:pPr>
              <a:t>27</a:t>
            </a:fld>
            <a:endParaRPr lang="en-US" sz="2800" dirty="0">
              <a:solidFill>
                <a:srgbClr val="000000"/>
              </a:solidFill>
              <a:latin typeface="Calibri" pitchFamily="34" charset="0"/>
            </a:endParaRPr>
          </a:p>
        </p:txBody>
      </p:sp>
      <p:pic>
        <p:nvPicPr>
          <p:cNvPr id="53" name="Picture 5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39894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 name="Picture 5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720445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5" name="Picture 5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00996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7" name="Picture 5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081547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 name="Picture 5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262098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 name="Picture 6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442649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 name="Picture 6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6232000" y="6612084"/>
            <a:ext cx="1875672" cy="1305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3" name="Rectangle 62"/>
          <p:cNvSpPr/>
          <p:nvPr/>
        </p:nvSpPr>
        <p:spPr bwMode="auto">
          <a:xfrm>
            <a:off x="3449135" y="3368369"/>
            <a:ext cx="3533258" cy="176662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3400" b="1" kern="0" dirty="0">
                <a:solidFill>
                  <a:srgbClr val="0070C0"/>
                </a:solidFill>
                <a:latin typeface="Calibri" pitchFamily="34" charset="0"/>
              </a:rPr>
              <a:t>Deliver usable capabilities </a:t>
            </a:r>
            <a:r>
              <a:rPr lang="en-US" sz="3400" b="1" kern="0" dirty="0">
                <a:solidFill>
                  <a:srgbClr val="C00000"/>
                </a:solidFill>
                <a:latin typeface="Calibri" pitchFamily="34" charset="0"/>
              </a:rPr>
              <a:t/>
            </a:r>
            <a:br>
              <a:rPr lang="en-US" sz="3400" b="1" kern="0" dirty="0">
                <a:solidFill>
                  <a:srgbClr val="C00000"/>
                </a:solidFill>
                <a:latin typeface="Calibri" pitchFamily="34" charset="0"/>
              </a:rPr>
            </a:br>
            <a:r>
              <a:rPr lang="en-US" sz="2600" b="1" kern="0" dirty="0">
                <a:solidFill>
                  <a:srgbClr val="000000"/>
                </a:solidFill>
                <a:latin typeface="Calibri" pitchFamily="34" charset="0"/>
              </a:rPr>
              <a:t>to users  every 6-12 months</a:t>
            </a:r>
          </a:p>
        </p:txBody>
      </p:sp>
      <p:cxnSp>
        <p:nvCxnSpPr>
          <p:cNvPr id="64" name="Straight Connector 63"/>
          <p:cNvCxnSpPr>
            <a:stCxn id="63" idx="2"/>
            <a:endCxn id="69" idx="0"/>
          </p:cNvCxnSpPr>
          <p:nvPr/>
        </p:nvCxnSpPr>
        <p:spPr bwMode="auto">
          <a:xfrm>
            <a:off x="5215766" y="5134999"/>
            <a:ext cx="1946188" cy="1220476"/>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65" name="Rectangle 64"/>
          <p:cNvSpPr/>
          <p:nvPr/>
        </p:nvSpPr>
        <p:spPr bwMode="auto">
          <a:xfrm>
            <a:off x="7374890" y="2500827"/>
            <a:ext cx="5316252" cy="176662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3400" b="1" kern="0" dirty="0">
                <a:solidFill>
                  <a:srgbClr val="0070C0"/>
                </a:solidFill>
                <a:latin typeface="Calibri" pitchFamily="34" charset="0"/>
              </a:rPr>
              <a:t>Active user involvement </a:t>
            </a:r>
            <a:r>
              <a:rPr lang="en-US" sz="3400" b="1" kern="0" dirty="0">
                <a:solidFill>
                  <a:srgbClr val="C00000"/>
                </a:solidFill>
                <a:latin typeface="Calibri" pitchFamily="34" charset="0"/>
              </a:rPr>
              <a:t/>
            </a:r>
            <a:br>
              <a:rPr lang="en-US" sz="3400" b="1" kern="0" dirty="0">
                <a:solidFill>
                  <a:srgbClr val="C00000"/>
                </a:solidFill>
                <a:latin typeface="Calibri" pitchFamily="34" charset="0"/>
              </a:rPr>
            </a:br>
            <a:r>
              <a:rPr lang="en-US" sz="2600" b="1" kern="0" dirty="0">
                <a:solidFill>
                  <a:srgbClr val="000000"/>
                </a:solidFill>
                <a:latin typeface="Calibri" pitchFamily="34" charset="0"/>
              </a:rPr>
              <a:t>to prioritize requirements and provide responsive feedback during development</a:t>
            </a:r>
          </a:p>
        </p:txBody>
      </p:sp>
      <p:cxnSp>
        <p:nvCxnSpPr>
          <p:cNvPr id="67" name="Straight Connector 66"/>
          <p:cNvCxnSpPr>
            <a:stCxn id="65" idx="2"/>
          </p:cNvCxnSpPr>
          <p:nvPr/>
        </p:nvCxnSpPr>
        <p:spPr bwMode="auto">
          <a:xfrm flipH="1">
            <a:off x="10017257" y="4267462"/>
            <a:ext cx="15770" cy="426626"/>
          </a:xfrm>
          <a:prstGeom prst="line">
            <a:avLst/>
          </a:prstGeom>
          <a:solidFill>
            <a:srgbClr val="FFCC99"/>
          </a:solidFill>
          <a:ln w="12700" cap="flat" cmpd="sng" algn="ctr">
            <a:solidFill>
              <a:srgbClr val="C00000"/>
            </a:solidFill>
            <a:prstDash val="solid"/>
            <a:round/>
            <a:headEnd type="none" w="med" len="med"/>
            <a:tailEnd type="none" w="med" len="med"/>
          </a:ln>
          <a:effectLst/>
        </p:spPr>
      </p:cxnSp>
      <p:pic>
        <p:nvPicPr>
          <p:cNvPr id="69"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4349"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89857"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95369"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300879"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06389"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911897"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http://backtoamac.com/wp-content/uploads/2010/08/dv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17407" y="6355484"/>
            <a:ext cx="555214" cy="536706"/>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8532" y="7996260"/>
            <a:ext cx="3396504" cy="2552230"/>
          </a:xfrm>
          <a:prstGeom prst="rect">
            <a:avLst/>
          </a:prstGeom>
        </p:spPr>
      </p:pic>
      <p:sp>
        <p:nvSpPr>
          <p:cNvPr id="77" name="Rectangle 76"/>
          <p:cNvSpPr/>
          <p:nvPr/>
        </p:nvSpPr>
        <p:spPr bwMode="auto">
          <a:xfrm>
            <a:off x="2692585" y="10741407"/>
            <a:ext cx="4899978" cy="176662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ysClr val="windowText" lastClr="000000"/>
                </a:solidFill>
                <a:latin typeface="Calibri" pitchFamily="34" charset="0"/>
              </a:rPr>
              <a:t>Streamlined contracting processes leveraging existing contract vehicles for rapid Task/Delivery Order execution</a:t>
            </a:r>
            <a:endParaRPr lang="en-US" sz="2600" b="1" kern="0" dirty="0">
              <a:solidFill>
                <a:srgbClr val="000000"/>
              </a:solidFill>
              <a:latin typeface="Calibri" pitchFamily="34" charset="0"/>
            </a:endParaRPr>
          </a:p>
        </p:txBody>
      </p:sp>
      <p:cxnSp>
        <p:nvCxnSpPr>
          <p:cNvPr id="78" name="Straight Connector 77"/>
          <p:cNvCxnSpPr>
            <a:endCxn id="77" idx="0"/>
          </p:cNvCxnSpPr>
          <p:nvPr/>
        </p:nvCxnSpPr>
        <p:spPr bwMode="auto">
          <a:xfrm>
            <a:off x="4927266" y="9591208"/>
            <a:ext cx="215308" cy="1150210"/>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79" name="Rectangle 78"/>
          <p:cNvSpPr/>
          <p:nvPr/>
        </p:nvSpPr>
        <p:spPr bwMode="auto">
          <a:xfrm>
            <a:off x="8689857" y="11063689"/>
            <a:ext cx="5416530" cy="130576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rgbClr val="000000"/>
                </a:solidFill>
                <a:latin typeface="Calibri" pitchFamily="34" charset="0"/>
              </a:rPr>
              <a:t>Leveraging </a:t>
            </a:r>
            <a:r>
              <a:rPr lang="en-US" sz="3400" b="1" kern="0" dirty="0">
                <a:solidFill>
                  <a:srgbClr val="0070C0"/>
                </a:solidFill>
                <a:latin typeface="Calibri" pitchFamily="34" charset="0"/>
              </a:rPr>
              <a:t>common infrastructure platforms</a:t>
            </a:r>
            <a:r>
              <a:rPr lang="en-US" sz="2600" b="1" kern="0" dirty="0">
                <a:solidFill>
                  <a:srgbClr val="000000"/>
                </a:solidFill>
                <a:latin typeface="Calibri" pitchFamily="34" charset="0"/>
              </a:rPr>
              <a:t>, </a:t>
            </a:r>
            <a:br>
              <a:rPr lang="en-US" sz="2600" b="1" kern="0" dirty="0">
                <a:solidFill>
                  <a:srgbClr val="000000"/>
                </a:solidFill>
                <a:latin typeface="Calibri" pitchFamily="34" charset="0"/>
              </a:rPr>
            </a:br>
            <a:r>
              <a:rPr lang="en-US" sz="2600" b="1" kern="0" dirty="0">
                <a:solidFill>
                  <a:srgbClr val="000000"/>
                </a:solidFill>
                <a:latin typeface="Calibri" pitchFamily="34" charset="0"/>
              </a:rPr>
              <a:t>standards, and interfaces </a:t>
            </a:r>
          </a:p>
        </p:txBody>
      </p:sp>
      <p:cxnSp>
        <p:nvCxnSpPr>
          <p:cNvPr id="80" name="Straight Connector 79"/>
          <p:cNvCxnSpPr>
            <a:stCxn id="76" idx="2"/>
            <a:endCxn id="79" idx="0"/>
          </p:cNvCxnSpPr>
          <p:nvPr/>
        </p:nvCxnSpPr>
        <p:spPr bwMode="auto">
          <a:xfrm flipH="1">
            <a:off x="11398115" y="10548481"/>
            <a:ext cx="1178666" cy="515208"/>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81" name="Rectangle 80"/>
          <p:cNvSpPr/>
          <p:nvPr/>
        </p:nvSpPr>
        <p:spPr bwMode="auto">
          <a:xfrm>
            <a:off x="14795856" y="10337361"/>
            <a:ext cx="5316736" cy="176662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rgbClr val="000000"/>
                </a:solidFill>
                <a:latin typeface="Calibri" pitchFamily="34" charset="0"/>
              </a:rPr>
              <a:t>Integrated test and evaluation, certifications during development leveraging common test infrastructure, automated tools</a:t>
            </a:r>
          </a:p>
        </p:txBody>
      </p:sp>
      <p:cxnSp>
        <p:nvCxnSpPr>
          <p:cNvPr id="82" name="Straight Connector 81"/>
          <p:cNvCxnSpPr>
            <a:endCxn id="81" idx="0"/>
          </p:cNvCxnSpPr>
          <p:nvPr/>
        </p:nvCxnSpPr>
        <p:spPr bwMode="auto">
          <a:xfrm>
            <a:off x="16954204" y="9463914"/>
            <a:ext cx="500028" cy="873450"/>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83" name="Rectangle 82"/>
          <p:cNvSpPr/>
          <p:nvPr/>
        </p:nvSpPr>
        <p:spPr bwMode="auto">
          <a:xfrm>
            <a:off x="12856093" y="1994120"/>
            <a:ext cx="3860258" cy="1923522"/>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rgbClr val="000000"/>
                </a:solidFill>
                <a:latin typeface="Calibri" pitchFamily="34" charset="0"/>
              </a:rPr>
              <a:t>A different approach to project management - Small, dynamic, and empowered teams </a:t>
            </a:r>
          </a:p>
        </p:txBody>
      </p:sp>
      <p:cxnSp>
        <p:nvCxnSpPr>
          <p:cNvPr id="84" name="Straight Connector 83"/>
          <p:cNvCxnSpPr>
            <a:stCxn id="83" idx="2"/>
          </p:cNvCxnSpPr>
          <p:nvPr/>
        </p:nvCxnSpPr>
        <p:spPr bwMode="auto">
          <a:xfrm flipH="1">
            <a:off x="14666704" y="3917650"/>
            <a:ext cx="119508" cy="883314"/>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85" name="Rectangle 84"/>
          <p:cNvSpPr/>
          <p:nvPr/>
        </p:nvSpPr>
        <p:spPr bwMode="auto">
          <a:xfrm>
            <a:off x="5746955" y="8758701"/>
            <a:ext cx="4790666" cy="1407600"/>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rgbClr val="000000"/>
                </a:solidFill>
                <a:latin typeface="Calibri" pitchFamily="34" charset="0"/>
              </a:rPr>
              <a:t>Small scoped releases </a:t>
            </a:r>
            <a:r>
              <a:rPr lang="en-US" sz="3400" b="1" kern="0" dirty="0">
                <a:solidFill>
                  <a:srgbClr val="0070C0"/>
                </a:solidFill>
                <a:latin typeface="Calibri" pitchFamily="34" charset="0"/>
              </a:rPr>
              <a:t>responsive to changes</a:t>
            </a:r>
            <a:r>
              <a:rPr lang="en-US" sz="3400" b="1" kern="0" dirty="0">
                <a:solidFill>
                  <a:srgbClr val="C00000"/>
                </a:solidFill>
                <a:latin typeface="Calibri" pitchFamily="34" charset="0"/>
              </a:rPr>
              <a:t> </a:t>
            </a:r>
            <a:br>
              <a:rPr lang="en-US" sz="3400" b="1" kern="0" dirty="0">
                <a:solidFill>
                  <a:srgbClr val="C00000"/>
                </a:solidFill>
                <a:latin typeface="Calibri" pitchFamily="34" charset="0"/>
              </a:rPr>
            </a:br>
            <a:r>
              <a:rPr lang="en-US" sz="2600" b="1" kern="0" dirty="0">
                <a:solidFill>
                  <a:srgbClr val="000000"/>
                </a:solidFill>
                <a:latin typeface="Calibri" pitchFamily="34" charset="0"/>
              </a:rPr>
              <a:t>in ops, tech, budget...</a:t>
            </a:r>
          </a:p>
        </p:txBody>
      </p:sp>
      <p:cxnSp>
        <p:nvCxnSpPr>
          <p:cNvPr id="86" name="Straight Connector 85"/>
          <p:cNvCxnSpPr>
            <a:stCxn id="54" idx="2"/>
            <a:endCxn id="85" idx="0"/>
          </p:cNvCxnSpPr>
          <p:nvPr/>
        </p:nvCxnSpPr>
        <p:spPr bwMode="auto">
          <a:xfrm>
            <a:off x="8142286" y="7917846"/>
            <a:ext cx="0" cy="840858"/>
          </a:xfrm>
          <a:prstGeom prst="line">
            <a:avLst/>
          </a:prstGeom>
          <a:solidFill>
            <a:srgbClr val="FFCC99"/>
          </a:solidFill>
          <a:ln w="12700" cap="flat" cmpd="sng" algn="ctr">
            <a:solidFill>
              <a:srgbClr val="C00000"/>
            </a:solidFill>
            <a:prstDash val="solid"/>
            <a:round/>
            <a:headEnd type="none" w="med" len="med"/>
            <a:tailEnd type="none" w="med" len="med"/>
          </a:ln>
          <a:effectLst/>
        </p:spPr>
      </p:cxnSp>
      <p:pic>
        <p:nvPicPr>
          <p:cNvPr id="87" name="Picture 8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69632" y="4665435"/>
            <a:ext cx="2328948" cy="1746712"/>
          </a:xfrm>
          <a:prstGeom prst="rect">
            <a:avLst/>
          </a:prstGeom>
        </p:spPr>
      </p:pic>
      <p:sp>
        <p:nvSpPr>
          <p:cNvPr id="88" name="Rectangle 87"/>
          <p:cNvSpPr/>
          <p:nvPr/>
        </p:nvSpPr>
        <p:spPr bwMode="auto">
          <a:xfrm>
            <a:off x="16890882" y="2500827"/>
            <a:ext cx="3815404" cy="1766628"/>
          </a:xfrm>
          <a:prstGeom prst="rect">
            <a:avLst/>
          </a:prstGeom>
          <a:solidFill>
            <a:srgbClr val="000000">
              <a:lumMod val="20000"/>
              <a:lumOff val="80000"/>
            </a:srgbClr>
          </a:solidFill>
          <a:ln w="12700" cap="flat" cmpd="sng" algn="ctr">
            <a:solidFill>
              <a:srgbClr val="000000"/>
            </a:solidFill>
            <a:prstDash val="solid"/>
            <a:round/>
            <a:headEnd type="none" w="med" len="med"/>
            <a:tailEnd type="none" w="med" len="med"/>
          </a:ln>
          <a:effectLst/>
        </p:spPr>
        <p:txBody>
          <a:bodyPr vert="horz" wrap="square" lIns="182814" tIns="91408" rIns="182814" bIns="91408" numCol="1" rtlCol="0" anchor="ctr" anchorCtr="0" compatLnSpc="1">
            <a:prstTxWarp prst="textNoShape">
              <a:avLst/>
            </a:prstTxWarp>
          </a:bodyPr>
          <a:lstStyle/>
          <a:p>
            <a:pPr defTabSz="1828122" eaLnBrk="0">
              <a:buClr>
                <a:srgbClr val="FDAA03"/>
              </a:buClr>
              <a:defRPr/>
            </a:pPr>
            <a:r>
              <a:rPr lang="en-US" sz="2600" b="1" kern="0" dirty="0">
                <a:solidFill>
                  <a:sysClr val="windowText" lastClr="000000"/>
                </a:solidFill>
                <a:latin typeface="Calibri" pitchFamily="34" charset="0"/>
              </a:rPr>
              <a:t>Roadmaps and architectures align agile increments into larger capabilities</a:t>
            </a:r>
          </a:p>
        </p:txBody>
      </p:sp>
      <p:cxnSp>
        <p:nvCxnSpPr>
          <p:cNvPr id="89" name="Straight Connector 88"/>
          <p:cNvCxnSpPr>
            <a:stCxn id="88" idx="2"/>
            <a:endCxn id="87" idx="0"/>
          </p:cNvCxnSpPr>
          <p:nvPr/>
        </p:nvCxnSpPr>
        <p:spPr bwMode="auto">
          <a:xfrm flipH="1">
            <a:off x="17634117" y="4267455"/>
            <a:ext cx="1164474" cy="397980"/>
          </a:xfrm>
          <a:prstGeom prst="line">
            <a:avLst/>
          </a:prstGeom>
          <a:solidFill>
            <a:srgbClr val="FFCC99"/>
          </a:solidFill>
          <a:ln w="12700" cap="flat" cmpd="sng" algn="ctr">
            <a:solidFill>
              <a:srgbClr val="C00000"/>
            </a:solidFill>
            <a:prstDash val="solid"/>
            <a:round/>
            <a:headEnd type="none" w="med" len="med"/>
            <a:tailEnd type="none" w="med" len="med"/>
          </a:ln>
          <a:effectLst/>
        </p:spPr>
      </p:cxnSp>
      <p:sp>
        <p:nvSpPr>
          <p:cNvPr id="2" name="TextBox 1"/>
          <p:cNvSpPr txBox="1"/>
          <p:nvPr/>
        </p:nvSpPr>
        <p:spPr>
          <a:xfrm>
            <a:off x="15625514" y="12323415"/>
            <a:ext cx="8186857" cy="400110"/>
          </a:xfrm>
          <a:prstGeom prst="rect">
            <a:avLst/>
          </a:prstGeom>
          <a:noFill/>
        </p:spPr>
        <p:txBody>
          <a:bodyPr wrap="none" rtlCol="0">
            <a:spAutoFit/>
          </a:bodyPr>
          <a:lstStyle/>
          <a:p>
            <a:r>
              <a:rPr lang="en-US" sz="2000" dirty="0">
                <a:solidFill>
                  <a:schemeClr val="tx1"/>
                </a:solidFill>
              </a:rPr>
              <a:t>Source: </a:t>
            </a:r>
            <a:r>
              <a:rPr lang="en-US" sz="2000" dirty="0" err="1">
                <a:solidFill>
                  <a:schemeClr val="tx1"/>
                </a:solidFill>
              </a:rPr>
              <a:t>DoD’s</a:t>
            </a:r>
            <a:r>
              <a:rPr lang="en-US" sz="2000" dirty="0">
                <a:solidFill>
                  <a:schemeClr val="tx1"/>
                </a:solidFill>
              </a:rPr>
              <a:t> CIO 10 Point Plan for IT Modernization</a:t>
            </a:r>
          </a:p>
        </p:txBody>
      </p:sp>
      <p:sp>
        <p:nvSpPr>
          <p:cNvPr id="50" name="AutoShape 6"/>
          <p:cNvSpPr>
            <a:spLocks/>
          </p:cNvSpPr>
          <p:nvPr/>
        </p:nvSpPr>
        <p:spPr bwMode="auto">
          <a:xfrm>
            <a:off x="2961011" y="1285256"/>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CIO OF DEFENSE DEPARTMENT: ENABLE AGILE IT</a:t>
            </a:r>
            <a:endParaRPr lang="es-ES" dirty="0">
              <a:latin typeface="League Gothic" charset="0"/>
              <a:ea typeface="ＭＳ Ｐゴシック" charset="0"/>
              <a:cs typeface="League Gothic" charset="0"/>
              <a:sym typeface="League Gothic" charset="0"/>
            </a:endParaRPr>
          </a:p>
        </p:txBody>
      </p:sp>
      <p:sp>
        <p:nvSpPr>
          <p:cNvPr id="56" name="AutoShape 9"/>
          <p:cNvSpPr>
            <a:spLocks/>
          </p:cNvSpPr>
          <p:nvPr/>
        </p:nvSpPr>
        <p:spPr bwMode="auto">
          <a:xfrm>
            <a:off x="2926086" y="2009156"/>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58" name="AutoShape 11"/>
          <p:cNvSpPr>
            <a:spLocks/>
          </p:cNvSpPr>
          <p:nvPr/>
        </p:nvSpPr>
        <p:spPr bwMode="auto">
          <a:xfrm>
            <a:off x="2614936" y="1169368"/>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561693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95327" y="3156472"/>
            <a:ext cx="20256896" cy="9479518"/>
          </a:xfrm>
          <a:prstGeom prst="rect">
            <a:avLst/>
          </a:prstGeom>
        </p:spPr>
        <p:txBody>
          <a:bodyPr wrap="square">
            <a:spAutoFit/>
          </a:bodyPr>
          <a:lstStyle/>
          <a:p>
            <a:pPr marL="0" indent="0"/>
            <a:r>
              <a:rPr lang="en-US" sz="4400" b="1" dirty="0">
                <a:solidFill>
                  <a:schemeClr val="tx1"/>
                </a:solidFill>
              </a:rPr>
              <a:t>Common Critical Success Factors </a:t>
            </a:r>
          </a:p>
          <a:p>
            <a:pPr marL="0" indent="0"/>
            <a:endParaRPr lang="en-US" sz="4400" b="1" dirty="0">
              <a:solidFill>
                <a:schemeClr val="tx1"/>
              </a:solidFill>
            </a:endParaRPr>
          </a:p>
          <a:p>
            <a:r>
              <a:rPr lang="en-US" sz="4400" dirty="0">
                <a:solidFill>
                  <a:schemeClr val="tx1"/>
                </a:solidFill>
              </a:rPr>
              <a:t>Program officials were </a:t>
            </a:r>
            <a:r>
              <a:rPr lang="en-US" sz="4400" b="1" dirty="0">
                <a:solidFill>
                  <a:schemeClr val="tx1"/>
                </a:solidFill>
              </a:rPr>
              <a:t>actively engaged</a:t>
            </a:r>
            <a:r>
              <a:rPr lang="en-US" sz="4400" dirty="0">
                <a:solidFill>
                  <a:schemeClr val="tx1"/>
                </a:solidFill>
              </a:rPr>
              <a:t> with stakeholders </a:t>
            </a:r>
          </a:p>
          <a:p>
            <a:r>
              <a:rPr lang="en-US" sz="4400" dirty="0">
                <a:solidFill>
                  <a:schemeClr val="tx1"/>
                </a:solidFill>
              </a:rPr>
              <a:t>Program </a:t>
            </a:r>
            <a:r>
              <a:rPr lang="en-US" sz="4400" b="1" dirty="0">
                <a:solidFill>
                  <a:schemeClr val="tx1"/>
                </a:solidFill>
              </a:rPr>
              <a:t>staff</a:t>
            </a:r>
            <a:r>
              <a:rPr lang="en-US" sz="4400" dirty="0">
                <a:solidFill>
                  <a:schemeClr val="tx1"/>
                </a:solidFill>
              </a:rPr>
              <a:t> had the </a:t>
            </a:r>
            <a:r>
              <a:rPr lang="en-US" sz="4400" b="1" dirty="0">
                <a:solidFill>
                  <a:schemeClr val="tx1"/>
                </a:solidFill>
              </a:rPr>
              <a:t>necessary knowledge and skills </a:t>
            </a:r>
            <a:r>
              <a:rPr lang="en-US" sz="4400" dirty="0">
                <a:solidFill>
                  <a:schemeClr val="tx1"/>
                </a:solidFill>
              </a:rPr>
              <a:t>	</a:t>
            </a:r>
          </a:p>
          <a:p>
            <a:r>
              <a:rPr lang="en-US" sz="4400" b="1" dirty="0">
                <a:solidFill>
                  <a:schemeClr val="tx1"/>
                </a:solidFill>
              </a:rPr>
              <a:t>Senior</a:t>
            </a:r>
            <a:r>
              <a:rPr lang="en-US" sz="4400" dirty="0">
                <a:solidFill>
                  <a:schemeClr val="tx1"/>
                </a:solidFill>
              </a:rPr>
              <a:t> department and agency </a:t>
            </a:r>
            <a:r>
              <a:rPr lang="en-US" sz="4400" b="1" dirty="0">
                <a:solidFill>
                  <a:schemeClr val="tx1"/>
                </a:solidFill>
              </a:rPr>
              <a:t>executives supported the programs </a:t>
            </a:r>
            <a:endParaRPr lang="en-US" sz="4400" dirty="0">
              <a:solidFill>
                <a:schemeClr val="tx1"/>
              </a:solidFill>
            </a:endParaRPr>
          </a:p>
          <a:p>
            <a:r>
              <a:rPr lang="en-US" sz="4400" b="1" dirty="0">
                <a:solidFill>
                  <a:schemeClr val="tx1"/>
                </a:solidFill>
              </a:rPr>
              <a:t>End users </a:t>
            </a:r>
            <a:r>
              <a:rPr lang="en-US" sz="4400" dirty="0">
                <a:solidFill>
                  <a:schemeClr val="tx1"/>
                </a:solidFill>
              </a:rPr>
              <a:t>and stakeholders were </a:t>
            </a:r>
            <a:r>
              <a:rPr lang="en-US" sz="4400" b="1" dirty="0">
                <a:solidFill>
                  <a:schemeClr val="tx1"/>
                </a:solidFill>
              </a:rPr>
              <a:t>involved in the development of requirements 	</a:t>
            </a:r>
          </a:p>
          <a:p>
            <a:r>
              <a:rPr lang="en-US" sz="4400" b="1" dirty="0">
                <a:solidFill>
                  <a:schemeClr val="tx1"/>
                </a:solidFill>
              </a:rPr>
              <a:t>End users participated</a:t>
            </a:r>
            <a:r>
              <a:rPr lang="en-US" sz="4400" dirty="0">
                <a:solidFill>
                  <a:schemeClr val="tx1"/>
                </a:solidFill>
              </a:rPr>
              <a:t> in testing of system functionality </a:t>
            </a:r>
            <a:r>
              <a:rPr lang="en-US" sz="4400" b="1" dirty="0">
                <a:solidFill>
                  <a:schemeClr val="tx1"/>
                </a:solidFill>
              </a:rPr>
              <a:t>prior to formal end user acceptance testing</a:t>
            </a:r>
            <a:r>
              <a:rPr lang="en-US" sz="4400" dirty="0">
                <a:solidFill>
                  <a:schemeClr val="tx1"/>
                </a:solidFill>
              </a:rPr>
              <a:t> 	</a:t>
            </a:r>
          </a:p>
          <a:p>
            <a:r>
              <a:rPr lang="en-US" sz="4400" dirty="0">
                <a:solidFill>
                  <a:schemeClr val="tx1"/>
                </a:solidFill>
              </a:rPr>
              <a:t>Government and contractor staff were </a:t>
            </a:r>
            <a:r>
              <a:rPr lang="en-US" sz="4400" b="1" dirty="0">
                <a:solidFill>
                  <a:schemeClr val="tx1"/>
                </a:solidFill>
              </a:rPr>
              <a:t>consistent and stable</a:t>
            </a:r>
            <a:r>
              <a:rPr lang="en-US" sz="4400" dirty="0">
                <a:solidFill>
                  <a:schemeClr val="tx1"/>
                </a:solidFill>
              </a:rPr>
              <a:t> </a:t>
            </a:r>
          </a:p>
          <a:p>
            <a:r>
              <a:rPr lang="en-US" sz="4400" dirty="0">
                <a:solidFill>
                  <a:schemeClr val="tx1"/>
                </a:solidFill>
              </a:rPr>
              <a:t>Program staff </a:t>
            </a:r>
            <a:r>
              <a:rPr lang="en-US" sz="4400" b="1" dirty="0">
                <a:solidFill>
                  <a:schemeClr val="tx1"/>
                </a:solidFill>
              </a:rPr>
              <a:t>prioritized requirements</a:t>
            </a:r>
            <a:r>
              <a:rPr lang="en-US" sz="4400" dirty="0">
                <a:solidFill>
                  <a:schemeClr val="tx1"/>
                </a:solidFill>
              </a:rPr>
              <a:t> 	</a:t>
            </a:r>
          </a:p>
          <a:p>
            <a:r>
              <a:rPr lang="en-US" sz="4400" dirty="0">
                <a:solidFill>
                  <a:schemeClr val="tx1"/>
                </a:solidFill>
              </a:rPr>
              <a:t>Program officials maintained </a:t>
            </a:r>
            <a:r>
              <a:rPr lang="en-US" sz="4400" b="1" dirty="0">
                <a:solidFill>
                  <a:schemeClr val="tx1"/>
                </a:solidFill>
              </a:rPr>
              <a:t>regular communication</a:t>
            </a:r>
            <a:r>
              <a:rPr lang="en-US" sz="4400" dirty="0">
                <a:solidFill>
                  <a:schemeClr val="tx1"/>
                </a:solidFill>
              </a:rPr>
              <a:t> with the prime contractor 	</a:t>
            </a:r>
          </a:p>
          <a:p>
            <a:r>
              <a:rPr lang="en-US" sz="4400" dirty="0">
                <a:solidFill>
                  <a:schemeClr val="tx1"/>
                </a:solidFill>
              </a:rPr>
              <a:t>Programs received </a:t>
            </a:r>
            <a:r>
              <a:rPr lang="en-US" sz="4400" b="1" dirty="0">
                <a:solidFill>
                  <a:schemeClr val="tx1"/>
                </a:solidFill>
              </a:rPr>
              <a:t>sufficient funding </a:t>
            </a:r>
            <a:r>
              <a:rPr lang="en-US" sz="4400" dirty="0">
                <a:solidFill>
                  <a:schemeClr val="tx1"/>
                </a:solidFill>
              </a:rPr>
              <a:t>	</a:t>
            </a:r>
          </a:p>
        </p:txBody>
      </p:sp>
      <p:sp>
        <p:nvSpPr>
          <p:cNvPr id="5" name="AutoShape 6"/>
          <p:cNvSpPr>
            <a:spLocks/>
          </p:cNvSpPr>
          <p:nvPr/>
        </p:nvSpPr>
        <p:spPr bwMode="auto">
          <a:xfrm>
            <a:off x="3051175" y="1429272"/>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GAO GUIDANCE ON COMMON CRITICAL SUCCESS FACTORS FOR AGILE</a:t>
            </a:r>
            <a:endParaRPr lang="es-ES" dirty="0">
              <a:latin typeface="League Gothic" charset="0"/>
              <a:ea typeface="ＭＳ Ｐゴシック" charset="0"/>
              <a:cs typeface="League Gothic" charset="0"/>
              <a:sym typeface="League Gothic" charset="0"/>
            </a:endParaRPr>
          </a:p>
        </p:txBody>
      </p:sp>
      <p:sp>
        <p:nvSpPr>
          <p:cNvPr id="6" name="Line 7"/>
          <p:cNvSpPr>
            <a:spLocks noChangeShapeType="1"/>
          </p:cNvSpPr>
          <p:nvPr/>
        </p:nvSpPr>
        <p:spPr bwMode="auto">
          <a:xfrm>
            <a:off x="3016250" y="8238282"/>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7" name="AutoShape 9"/>
          <p:cNvSpPr>
            <a:spLocks/>
          </p:cNvSpPr>
          <p:nvPr/>
        </p:nvSpPr>
        <p:spPr bwMode="auto">
          <a:xfrm>
            <a:off x="3016250" y="2153172"/>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8" name="AutoShape 11"/>
          <p:cNvSpPr>
            <a:spLocks/>
          </p:cNvSpPr>
          <p:nvPr/>
        </p:nvSpPr>
        <p:spPr bwMode="auto">
          <a:xfrm>
            <a:off x="2705100" y="1313384"/>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196569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5" name="Picture 2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30"/>
          <a:stretch/>
        </p:blipFill>
        <p:spPr bwMode="auto">
          <a:xfrm>
            <a:off x="3166407" y="2457764"/>
            <a:ext cx="17248922" cy="9584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AutoShape 6"/>
          <p:cNvSpPr>
            <a:spLocks/>
          </p:cNvSpPr>
          <p:nvPr/>
        </p:nvSpPr>
        <p:spPr bwMode="auto">
          <a:xfrm>
            <a:off x="3051175" y="1289364"/>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THE OLD WAY</a:t>
            </a:r>
            <a:endParaRPr lang="es-ES" dirty="0">
              <a:latin typeface="League Gothic" charset="0"/>
              <a:ea typeface="ＭＳ Ｐゴシック" charset="0"/>
              <a:cs typeface="League Gothic" charset="0"/>
              <a:sym typeface="League Gothic" charset="0"/>
            </a:endParaRPr>
          </a:p>
        </p:txBody>
      </p:sp>
      <p:sp>
        <p:nvSpPr>
          <p:cNvPr id="5" name="Line 7"/>
          <p:cNvSpPr>
            <a:spLocks noChangeShapeType="1"/>
          </p:cNvSpPr>
          <p:nvPr/>
        </p:nvSpPr>
        <p:spPr bwMode="auto">
          <a:xfrm>
            <a:off x="2755900" y="36464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6" name="AutoShape 9"/>
          <p:cNvSpPr>
            <a:spLocks/>
          </p:cNvSpPr>
          <p:nvPr/>
        </p:nvSpPr>
        <p:spPr bwMode="auto">
          <a:xfrm>
            <a:off x="3016250" y="201326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Waterfall</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is</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not</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dead</a:t>
            </a:r>
            <a:endParaRPr lang="es-ES" dirty="0">
              <a:latin typeface="League Gothic" charset="0"/>
              <a:ea typeface="ＭＳ Ｐゴシック" charset="0"/>
              <a:cs typeface="League Gothic" charset="0"/>
              <a:sym typeface="League Gothic" charset="0"/>
            </a:endParaRPr>
          </a:p>
        </p:txBody>
      </p:sp>
      <p:sp>
        <p:nvSpPr>
          <p:cNvPr id="7" name="AutoShape 11"/>
          <p:cNvSpPr>
            <a:spLocks/>
          </p:cNvSpPr>
          <p:nvPr/>
        </p:nvSpPr>
        <p:spPr bwMode="auto">
          <a:xfrm>
            <a:off x="2705100" y="117347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03554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0" descr="A wounded man in Tahir Square today (Feb. 2, 2011)."/>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661334" y="11379921"/>
            <a:ext cx="4954778" cy="235526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s://sphotos-b.xx.fbcdn.net/hphotos-ash4/476457_10150638072595789_1204346390_o.jpg"/>
          <p:cNvPicPr>
            <a:picLocks noChangeAspect="1" noChangeArrowheads="1"/>
          </p:cNvPicPr>
          <p:nvPr/>
        </p:nvPicPr>
        <p:blipFill rotWithShape="1">
          <a:blip r:embed="rId5">
            <a:extLst>
              <a:ext uri="{28A0092B-C50C-407E-A947-70E740481C1C}">
                <a14:useLocalDpi xmlns:a14="http://schemas.microsoft.com/office/drawing/2010/main" val="0"/>
              </a:ext>
            </a:extLst>
          </a:blip>
          <a:srcRect r="-826" b="-1790"/>
          <a:stretch/>
        </p:blipFill>
        <p:spPr bwMode="auto">
          <a:xfrm>
            <a:off x="14630400" y="8686800"/>
            <a:ext cx="4910139" cy="513676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6" descr="Thousands of anti government supporters gathered again today in Cairo's Tahrir Square."/>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9507200" y="8672648"/>
            <a:ext cx="4876800" cy="506253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8" descr="An Egyptian anti-government demonstrator battles pro-government opponents in Cairo's Tahrir Square on Thursd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608175" y="4840288"/>
            <a:ext cx="6869288" cy="386397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2" descr="Passengers crowd the departures area at Cairo international airport on Sunday."/>
          <p:cNvPicPr>
            <a:picLocks noChangeAspect="1" noChangeArrowheads="1"/>
          </p:cNvPicPr>
          <p:nvPr/>
        </p:nvPicPr>
        <p:blipFill rotWithShape="1">
          <a:blip r:embed="rId8">
            <a:extLst>
              <a:ext uri="{28A0092B-C50C-407E-A947-70E740481C1C}">
                <a14:useLocalDpi xmlns:a14="http://schemas.microsoft.com/office/drawing/2010/main" val="0"/>
              </a:ext>
            </a:extLst>
          </a:blip>
          <a:srcRect b="-916"/>
          <a:stretch/>
        </p:blipFill>
        <p:spPr bwMode="auto">
          <a:xfrm>
            <a:off x="14628813" y="27238"/>
            <a:ext cx="4891088" cy="485616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9" descr="Egyptian anti-government protesters celebrate under fireworks at Cairo's Tahrir Square after president Hosni Mubarak stepped dow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7" y="8652596"/>
            <a:ext cx="9788526" cy="5082590"/>
          </a:xfrm>
          <a:prstGeom prst="rect">
            <a:avLst/>
          </a:prstGeom>
          <a:noFill/>
          <a:extLst>
            <a:ext uri="{909E8E84-426E-40dd-AFC4-6F175D3DCCD1}">
              <a14:hiddenFill xmlns="" xmlns:a14="http://schemas.microsoft.com/office/drawing/2010/main">
                <a:solidFill>
                  <a:srgbClr val="FFFFFF"/>
                </a:solidFill>
              </a14:hiddenFill>
            </a:ext>
          </a:extLst>
        </p:spPr>
      </p:pic>
      <p:sp>
        <p:nvSpPr>
          <p:cNvPr id="29703" name="AutoShape 7"/>
          <p:cNvSpPr>
            <a:spLocks/>
          </p:cNvSpPr>
          <p:nvPr/>
        </p:nvSpPr>
        <p:spPr bwMode="auto">
          <a:xfrm>
            <a:off x="0" y="-11113"/>
            <a:ext cx="14644688" cy="8696326"/>
          </a:xfrm>
          <a:custGeom>
            <a:avLst/>
            <a:gdLst>
              <a:gd name="T0" fmla="*/ 7322344 w 21600"/>
              <a:gd name="T1" fmla="*/ 4348163 h 21600"/>
              <a:gd name="T2" fmla="*/ 7322344 w 21600"/>
              <a:gd name="T3" fmla="*/ 4348163 h 21600"/>
              <a:gd name="T4" fmla="*/ 7322344 w 21600"/>
              <a:gd name="T5" fmla="*/ 4348163 h 21600"/>
              <a:gd name="T6" fmla="*/ 7322344 w 21600"/>
              <a:gd name="T7" fmla="*/ 4348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3E88BD"/>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US"/>
          </a:p>
        </p:txBody>
      </p:sp>
      <p:sp>
        <p:nvSpPr>
          <p:cNvPr id="29705" name="AutoShape 9"/>
          <p:cNvSpPr>
            <a:spLocks/>
          </p:cNvSpPr>
          <p:nvPr/>
        </p:nvSpPr>
        <p:spPr bwMode="auto">
          <a:xfrm>
            <a:off x="1390801" y="1619250"/>
            <a:ext cx="13033448" cy="254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just">
              <a:defRPr/>
            </a:pPr>
            <a:r>
              <a:rPr lang="es-ES" sz="13300" b="1" dirty="0" smtClean="0">
                <a:latin typeface="League Gothic" charset="0"/>
                <a:ea typeface="ＭＳ Ｐゴシック" charset="0"/>
                <a:cs typeface="League Gothic" charset="0"/>
                <a:sym typeface="League Gothic" charset="0"/>
              </a:rPr>
              <a:t>TAHRIR SQUARE</a:t>
            </a:r>
            <a:endParaRPr lang="es-ES" sz="7200" dirty="0">
              <a:latin typeface="League Gothic" charset="0"/>
              <a:ea typeface="ＭＳ Ｐゴシック" charset="0"/>
              <a:cs typeface="League Gothic" charset="0"/>
              <a:sym typeface="League Gothic" charset="0"/>
            </a:endParaRPr>
          </a:p>
        </p:txBody>
      </p:sp>
      <p:sp>
        <p:nvSpPr>
          <p:cNvPr id="29706" name="AutoShape 10"/>
          <p:cNvSpPr>
            <a:spLocks/>
          </p:cNvSpPr>
          <p:nvPr/>
        </p:nvSpPr>
        <p:spPr bwMode="auto">
          <a:xfrm>
            <a:off x="3049836" y="4041593"/>
            <a:ext cx="10366300" cy="34644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just">
              <a:defRPr/>
            </a:pPr>
            <a:r>
              <a:rPr lang="es-ES" sz="9600" b="1" dirty="0" smtClean="0">
                <a:latin typeface="League Gothic" charset="0"/>
                <a:ea typeface="ＭＳ Ｐゴシック" charset="0"/>
                <a:cs typeface="League Gothic" charset="0"/>
                <a:sym typeface="League Gothic" charset="0"/>
              </a:rPr>
              <a:t>CAIRO, EGYPT</a:t>
            </a:r>
            <a:endParaRPr lang="es-ES" sz="6000" dirty="0">
              <a:latin typeface="League Gothic" charset="0"/>
              <a:ea typeface="ＭＳ Ｐゴシック" charset="0"/>
              <a:cs typeface="League Gothic" charset="0"/>
              <a:sym typeface="League Gothic" charset="0"/>
            </a:endParaRPr>
          </a:p>
        </p:txBody>
      </p:sp>
      <p:sp>
        <p:nvSpPr>
          <p:cNvPr id="29707" name="AutoShape 11"/>
          <p:cNvSpPr>
            <a:spLocks/>
          </p:cNvSpPr>
          <p:nvPr/>
        </p:nvSpPr>
        <p:spPr bwMode="auto">
          <a:xfrm>
            <a:off x="5087857" y="6190208"/>
            <a:ext cx="7896231" cy="2540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algn="just">
              <a:defRPr/>
            </a:pPr>
            <a:r>
              <a:rPr lang="es-ES" sz="11100" b="1" dirty="0" smtClean="0">
                <a:latin typeface="League Gothic" charset="0"/>
                <a:ea typeface="ＭＳ Ｐゴシック" charset="0"/>
                <a:cs typeface="League Gothic" charset="0"/>
                <a:sym typeface="League Gothic" charset="0"/>
              </a:rPr>
              <a:t>1/25/11</a:t>
            </a:r>
            <a:endParaRPr lang="es-ES" dirty="0">
              <a:latin typeface="League Gothic" charset="0"/>
              <a:ea typeface="ＭＳ Ｐゴシック" charset="0"/>
              <a:cs typeface="League Gothic" charset="0"/>
              <a:sym typeface="League Gothic" charset="0"/>
            </a:endParaRPr>
          </a:p>
        </p:txBody>
      </p:sp>
      <p:pic>
        <p:nvPicPr>
          <p:cNvPr id="13" name="Lakshmi 2-11-11 Noon Mubarak Resigns.mp3">
            <a:hlinkClick r:id="" action="ppaction://media"/>
          </p:cNvPr>
          <p:cNvPicPr>
            <a:picLocks noChangeAspect="1"/>
          </p:cNvPicPr>
          <p:nvPr>
            <a:audioFile r:link="rId1"/>
            <p:extLst>
              <p:ext uri="{DAA4B4D4-6D71-4841-9C94-3DE7FCFB9230}">
                <p14:media xmlns:p14="http://schemas.microsoft.com/office/powerpoint/2010/main" r:embed="rId2">
                  <p14:trim st="24500" end="243229.75"/>
                </p14:media>
              </p:ext>
            </p:extLst>
          </p:nvPr>
        </p:nvPicPr>
        <p:blipFill>
          <a:blip r:embed="rId10"/>
          <a:stretch>
            <a:fillRect/>
          </a:stretch>
        </p:blipFill>
        <p:spPr>
          <a:xfrm flipV="1">
            <a:off x="10872372" y="7543382"/>
            <a:ext cx="426288" cy="426288"/>
          </a:xfrm>
          <a:prstGeom prst="rect">
            <a:avLst/>
          </a:prstGeom>
        </p:spPr>
      </p:pic>
      <p:pic>
        <p:nvPicPr>
          <p:cNvPr id="17"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73" r="24947"/>
          <a:stretch/>
        </p:blipFill>
        <p:spPr bwMode="auto">
          <a:xfrm>
            <a:off x="19431001" y="-1"/>
            <a:ext cx="4953000" cy="86852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4" descr="An Egyptian anti-goverment holds his national flag as he shouts slogans against President Hosni Mubarak at Cairo's Tahrir Square on February 10, 2011, on the 17th day of protests against Mubarak's regi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43408" y="8685213"/>
            <a:ext cx="4892902" cy="27400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39496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705"/>
                                        </p:tgtEl>
                                        <p:attrNameLst>
                                          <p:attrName>style.visibility</p:attrName>
                                        </p:attrNameLst>
                                      </p:cBhvr>
                                      <p:to>
                                        <p:strVal val="visible"/>
                                      </p:to>
                                    </p:set>
                                    <p:anim calcmode="lin" valueType="num">
                                      <p:cBhvr additive="base">
                                        <p:cTn id="7" dur="500" fill="hold"/>
                                        <p:tgtEl>
                                          <p:spTgt spid="29705"/>
                                        </p:tgtEl>
                                        <p:attrNameLst>
                                          <p:attrName>ppt_x</p:attrName>
                                        </p:attrNameLst>
                                      </p:cBhvr>
                                      <p:tavLst>
                                        <p:tav tm="0">
                                          <p:val>
                                            <p:strVal val="1+#ppt_w/2"/>
                                          </p:val>
                                        </p:tav>
                                        <p:tav tm="100000">
                                          <p:val>
                                            <p:strVal val="#ppt_x"/>
                                          </p:val>
                                        </p:tav>
                                      </p:tavLst>
                                    </p:anim>
                                    <p:anim calcmode="lin" valueType="num">
                                      <p:cBhvr additive="base">
                                        <p:cTn id="8" dur="500" fill="hold"/>
                                        <p:tgtEl>
                                          <p:spTgt spid="2970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9706"/>
                                        </p:tgtEl>
                                        <p:attrNameLst>
                                          <p:attrName>style.visibility</p:attrName>
                                        </p:attrNameLst>
                                      </p:cBhvr>
                                      <p:to>
                                        <p:strVal val="visible"/>
                                      </p:to>
                                    </p:set>
                                    <p:anim calcmode="lin" valueType="num">
                                      <p:cBhvr additive="base">
                                        <p:cTn id="12" dur="500" fill="hold"/>
                                        <p:tgtEl>
                                          <p:spTgt spid="29706"/>
                                        </p:tgtEl>
                                        <p:attrNameLst>
                                          <p:attrName>ppt_x</p:attrName>
                                        </p:attrNameLst>
                                      </p:cBhvr>
                                      <p:tavLst>
                                        <p:tav tm="0">
                                          <p:val>
                                            <p:strVal val="1+#ppt_w/2"/>
                                          </p:val>
                                        </p:tav>
                                        <p:tav tm="100000">
                                          <p:val>
                                            <p:strVal val="#ppt_x"/>
                                          </p:val>
                                        </p:tav>
                                      </p:tavLst>
                                    </p:anim>
                                    <p:anim calcmode="lin" valueType="num">
                                      <p:cBhvr additive="base">
                                        <p:cTn id="13" dur="500" fill="hold"/>
                                        <p:tgtEl>
                                          <p:spTgt spid="2970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9707"/>
                                        </p:tgtEl>
                                        <p:attrNameLst>
                                          <p:attrName>style.visibility</p:attrName>
                                        </p:attrNameLst>
                                      </p:cBhvr>
                                      <p:to>
                                        <p:strVal val="visible"/>
                                      </p:to>
                                    </p:set>
                                    <p:anim calcmode="lin" valueType="num">
                                      <p:cBhvr additive="base">
                                        <p:cTn id="17" dur="500" fill="hold"/>
                                        <p:tgtEl>
                                          <p:spTgt spid="29707"/>
                                        </p:tgtEl>
                                        <p:attrNameLst>
                                          <p:attrName>ppt_x</p:attrName>
                                        </p:attrNameLst>
                                      </p:cBhvr>
                                      <p:tavLst>
                                        <p:tav tm="0">
                                          <p:val>
                                            <p:strVal val="1+#ppt_w/2"/>
                                          </p:val>
                                        </p:tav>
                                        <p:tav tm="100000">
                                          <p:val>
                                            <p:strVal val="#ppt_x"/>
                                          </p:val>
                                        </p:tav>
                                      </p:tavLst>
                                    </p:anim>
                                    <p:anim calcmode="lin" valueType="num">
                                      <p:cBhvr additive="base">
                                        <p:cTn id="18" dur="500" fill="hold"/>
                                        <p:tgtEl>
                                          <p:spTgt spid="297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876" fill="hold"/>
                                        <p:tgtEl>
                                          <p:spTgt spid="13"/>
                                        </p:tgtEl>
                                      </p:cBhvr>
                                    </p:cmd>
                                  </p:childTnLst>
                                </p:cTn>
                              </p:par>
                            </p:childTnLst>
                          </p:cTn>
                        </p:par>
                      </p:childTnLst>
                    </p:cTn>
                  </p:par>
                </p:childTnLst>
              </p:cTn>
              <p:nextCondLst>
                <p:cond evt="onClick" delay="0">
                  <p:tgtEl>
                    <p:spTgt spid="13"/>
                  </p:tgtEl>
                </p:cond>
              </p:nextCondLst>
            </p:seq>
            <p:audio>
              <p:cMediaNode vol="80000">
                <p:cTn id="24" fill="hold" display="0">
                  <p:stCondLst>
                    <p:cond delay="indefinite"/>
                  </p:stCondLst>
                  <p:endCondLst>
                    <p:cond evt="onStopAudio" delay="0">
                      <p:tgtEl>
                        <p:sldTgt/>
                      </p:tgtEl>
                    </p:cond>
                  </p:endCondLst>
                </p:cTn>
                <p:tgtEl>
                  <p:spTgt spid="13"/>
                </p:tgtEl>
              </p:cMediaNode>
            </p:audio>
          </p:childTnLst>
        </p:cTn>
      </p:par>
    </p:tnLst>
    <p:bldLst>
      <p:bldP spid="29705" grpId="0" autoUpdateAnimBg="0"/>
      <p:bldP spid="29706" grpId="0" autoUpdateAnimBg="0"/>
      <p:bldP spid="2970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85937" y="9606434"/>
            <a:ext cx="11424428" cy="1569660"/>
          </a:xfrm>
          <a:prstGeom prst="rect">
            <a:avLst/>
          </a:prstGeom>
          <a:noFill/>
        </p:spPr>
        <p:txBody>
          <a:bodyPr wrap="square" rtlCol="0">
            <a:spAutoFit/>
          </a:bodyPr>
          <a:lstStyle/>
          <a:p>
            <a:r>
              <a:rPr lang="en-US" sz="2400" dirty="0">
                <a:solidFill>
                  <a:schemeClr val="tx1"/>
                </a:solidFill>
                <a:latin typeface="+mn-lt"/>
              </a:rPr>
              <a:t>This model is distinguished from the previous model by the rapid delivery of  capability through several limited </a:t>
            </a:r>
            <a:r>
              <a:rPr lang="en-US" sz="2400" dirty="0" err="1">
                <a:solidFill>
                  <a:schemeClr val="tx1"/>
                </a:solidFill>
                <a:latin typeface="+mn-lt"/>
              </a:rPr>
              <a:t>fieldings</a:t>
            </a:r>
            <a:r>
              <a:rPr lang="en-US" sz="2400" dirty="0">
                <a:solidFill>
                  <a:schemeClr val="tx1"/>
                </a:solidFill>
                <a:latin typeface="+mn-lt"/>
              </a:rPr>
              <a:t> in lieu of single Milestones B and C and a single full deployment. Each limited fielding results from a specific build, and provides the user with mature and tested sub-elements of the overall capability</a:t>
            </a:r>
          </a:p>
        </p:txBody>
      </p:sp>
      <p:sp>
        <p:nvSpPr>
          <p:cNvPr id="7" name="AutoShape 6"/>
          <p:cNvSpPr>
            <a:spLocks/>
          </p:cNvSpPr>
          <p:nvPr/>
        </p:nvSpPr>
        <p:spPr bwMode="auto">
          <a:xfrm>
            <a:off x="3051175" y="1429272"/>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A NEW WAY</a:t>
            </a:r>
            <a:endParaRPr lang="es-ES" dirty="0">
              <a:latin typeface="League Gothic" charset="0"/>
              <a:ea typeface="ＭＳ Ｐゴシック" charset="0"/>
              <a:cs typeface="League Gothic" charset="0"/>
              <a:sym typeface="League Gothic" charset="0"/>
            </a:endParaRPr>
          </a:p>
        </p:txBody>
      </p:sp>
      <p:sp>
        <p:nvSpPr>
          <p:cNvPr id="8" name="Line 7"/>
          <p:cNvSpPr>
            <a:spLocks noChangeShapeType="1"/>
          </p:cNvSpPr>
          <p:nvPr/>
        </p:nvSpPr>
        <p:spPr bwMode="auto">
          <a:xfrm>
            <a:off x="2755900" y="2794522"/>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9" name="AutoShape 9"/>
          <p:cNvSpPr>
            <a:spLocks/>
          </p:cNvSpPr>
          <p:nvPr/>
        </p:nvSpPr>
        <p:spPr bwMode="auto">
          <a:xfrm>
            <a:off x="3016250" y="2153172"/>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smtClean="0">
                <a:solidFill>
                  <a:srgbClr val="838383"/>
                </a:solidFill>
                <a:latin typeface="Lato" charset="0"/>
                <a:ea typeface="ＭＳ Ｐゴシック" charset="0"/>
                <a:cs typeface="Lato" charset="0"/>
                <a:sym typeface="Lato" charset="0"/>
              </a:rPr>
              <a:t>Incremental </a:t>
            </a:r>
            <a:r>
              <a:rPr lang="es-ES" sz="1800" b="1" dirty="0" err="1" smtClean="0">
                <a:solidFill>
                  <a:srgbClr val="838383"/>
                </a:solidFill>
                <a:latin typeface="Lato" charset="0"/>
                <a:ea typeface="ＭＳ Ｐゴシック" charset="0"/>
                <a:cs typeface="Lato" charset="0"/>
                <a:sym typeface="Lato" charset="0"/>
              </a:rPr>
              <a:t>delivery</a:t>
            </a:r>
            <a:endParaRPr lang="es-ES" dirty="0">
              <a:latin typeface="League Gothic" charset="0"/>
              <a:ea typeface="ＭＳ Ｐゴシック" charset="0"/>
              <a:cs typeface="League Gothic" charset="0"/>
              <a:sym typeface="League Gothic" charset="0"/>
            </a:endParaRPr>
          </a:p>
        </p:txBody>
      </p:sp>
      <p:sp>
        <p:nvSpPr>
          <p:cNvPr id="10" name="AutoShape 11"/>
          <p:cNvSpPr>
            <a:spLocks/>
          </p:cNvSpPr>
          <p:nvPr/>
        </p:nvSpPr>
        <p:spPr bwMode="auto">
          <a:xfrm>
            <a:off x="2705100" y="1313384"/>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073" y="2898437"/>
            <a:ext cx="16179014" cy="9732333"/>
          </a:xfrm>
          <a:prstGeom prst="rect">
            <a:avLst/>
          </a:prstGeom>
        </p:spPr>
      </p:pic>
      <p:sp>
        <p:nvSpPr>
          <p:cNvPr id="6" name="TextBox 5"/>
          <p:cNvSpPr txBox="1"/>
          <p:nvPr/>
        </p:nvSpPr>
        <p:spPr>
          <a:xfrm>
            <a:off x="16588572" y="12374676"/>
            <a:ext cx="2948244" cy="400110"/>
          </a:xfrm>
          <a:prstGeom prst="rect">
            <a:avLst/>
          </a:prstGeom>
          <a:noFill/>
        </p:spPr>
        <p:txBody>
          <a:bodyPr wrap="none" rtlCol="0">
            <a:spAutoFit/>
          </a:bodyPr>
          <a:lstStyle/>
          <a:p>
            <a:r>
              <a:rPr lang="en-US" sz="2000" dirty="0" smtClean="0">
                <a:solidFill>
                  <a:schemeClr val="tx1"/>
                </a:solidFill>
                <a:latin typeface="+mj-lt"/>
              </a:rPr>
              <a:t>DoD </a:t>
            </a:r>
            <a:r>
              <a:rPr lang="en-US" sz="2000" dirty="0">
                <a:solidFill>
                  <a:schemeClr val="tx1"/>
                </a:solidFill>
                <a:latin typeface="+mj-lt"/>
              </a:rPr>
              <a:t>Instruction 5000.02</a:t>
            </a:r>
          </a:p>
        </p:txBody>
      </p:sp>
    </p:spTree>
    <p:extLst>
      <p:ext uri="{BB962C8B-B14F-4D97-AF65-F5344CB8AC3E}">
        <p14:creationId xmlns:p14="http://schemas.microsoft.com/office/powerpoint/2010/main" val="47061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5176" y="4493866"/>
            <a:ext cx="21656498" cy="8280920"/>
          </a:xfrm>
        </p:spPr>
        <p:txBody>
          <a:bodyPr>
            <a:noAutofit/>
          </a:bodyPr>
          <a:lstStyle/>
          <a:p>
            <a:r>
              <a:rPr lang="en-US" sz="8000" dirty="0"/>
              <a:t>If the Project Management Office (PMO) is doing a request for proposal (RFP), no matter which phase, ensure that the RFP </a:t>
            </a:r>
            <a:r>
              <a:rPr lang="en-US" sz="8000" b="1" dirty="0"/>
              <a:t>contains language that allows the use of Agile.</a:t>
            </a:r>
          </a:p>
          <a:p>
            <a:endParaRPr lang="en-US" sz="8000" dirty="0"/>
          </a:p>
          <a:p>
            <a:endParaRPr lang="en-US" sz="8000" dirty="0"/>
          </a:p>
        </p:txBody>
      </p:sp>
      <p:sp>
        <p:nvSpPr>
          <p:cNvPr id="4" name="AutoShape 6"/>
          <p:cNvSpPr>
            <a:spLocks/>
          </p:cNvSpPr>
          <p:nvPr/>
        </p:nvSpPr>
        <p:spPr bwMode="auto">
          <a:xfrm>
            <a:off x="3051175" y="1861320"/>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SEI TECHNICAL NOTE</a:t>
            </a:r>
            <a:endParaRPr lang="es-ES" dirty="0">
              <a:latin typeface="League Gothic" charset="0"/>
              <a:ea typeface="ＭＳ Ｐゴシック" charset="0"/>
              <a:cs typeface="League Gothic" charset="0"/>
              <a:sym typeface="League Gothic" charset="0"/>
            </a:endParaRPr>
          </a:p>
        </p:txBody>
      </p:sp>
      <p:sp>
        <p:nvSpPr>
          <p:cNvPr id="5" name="Line 7"/>
          <p:cNvSpPr>
            <a:spLocks noChangeShapeType="1"/>
          </p:cNvSpPr>
          <p:nvPr/>
        </p:nvSpPr>
        <p:spPr bwMode="auto">
          <a:xfrm>
            <a:off x="2755900" y="3226570"/>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6" name="AutoShape 9"/>
          <p:cNvSpPr>
            <a:spLocks/>
          </p:cNvSpPr>
          <p:nvPr/>
        </p:nvSpPr>
        <p:spPr bwMode="auto">
          <a:xfrm>
            <a:off x="3016250" y="2585220"/>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endParaRPr lang="es-ES" dirty="0">
              <a:latin typeface="League Gothic" charset="0"/>
              <a:ea typeface="ＭＳ Ｐゴシック" charset="0"/>
              <a:cs typeface="League Gothic" charset="0"/>
              <a:sym typeface="League Gothic" charset="0"/>
            </a:endParaRPr>
          </a:p>
        </p:txBody>
      </p:sp>
      <p:sp>
        <p:nvSpPr>
          <p:cNvPr id="7" name="AutoShape 11"/>
          <p:cNvSpPr>
            <a:spLocks/>
          </p:cNvSpPr>
          <p:nvPr/>
        </p:nvSpPr>
        <p:spPr bwMode="auto">
          <a:xfrm>
            <a:off x="2705100" y="1745432"/>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104327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p:cNvSpPr>
            <a:spLocks/>
          </p:cNvSpPr>
          <p:nvPr/>
        </p:nvSpPr>
        <p:spPr bwMode="auto">
          <a:xfrm>
            <a:off x="3051175" y="1861320"/>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193rd </a:t>
            </a:r>
            <a:r>
              <a:rPr lang="es-ES" sz="5000" dirty="0" err="1" smtClean="0">
                <a:solidFill>
                  <a:srgbClr val="53585F"/>
                </a:solidFill>
                <a:latin typeface="League Gothic" charset="0"/>
                <a:ea typeface="ＭＳ Ｐゴシック" charset="0"/>
                <a:cs typeface="League Gothic" charset="0"/>
                <a:sym typeface="League Gothic" charset="0"/>
              </a:rPr>
              <a:t>Infantry</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Brigade</a:t>
            </a:r>
            <a:r>
              <a:rPr lang="es-ES" sz="5000" dirty="0">
                <a:solidFill>
                  <a:srgbClr val="53585F"/>
                </a:solidFill>
                <a:latin typeface="League Gothic" charset="0"/>
                <a:ea typeface="ＭＳ Ｐゴシック" charset="0"/>
                <a:cs typeface="League Gothic" charset="0"/>
                <a:sym typeface="League Gothic" charset="0"/>
              </a:rPr>
              <a:t> </a:t>
            </a:r>
            <a:r>
              <a:rPr lang="es-ES" sz="5000" dirty="0" smtClean="0">
                <a:solidFill>
                  <a:srgbClr val="53585F"/>
                </a:solidFill>
                <a:latin typeface="League Gothic" charset="0"/>
                <a:ea typeface="ＭＳ Ｐゴシック" charset="0"/>
                <a:cs typeface="League Gothic" charset="0"/>
                <a:sym typeface="League Gothic" charset="0"/>
              </a:rPr>
              <a:t>- Fort Jackson, S.C.</a:t>
            </a:r>
            <a:endParaRPr lang="es-ES" dirty="0">
              <a:latin typeface="League Gothic" charset="0"/>
              <a:ea typeface="ＭＳ Ｐゴシック" charset="0"/>
              <a:cs typeface="League Gothic" charset="0"/>
              <a:sym typeface="League Gothic" charset="0"/>
            </a:endParaRPr>
          </a:p>
        </p:txBody>
      </p:sp>
      <p:sp>
        <p:nvSpPr>
          <p:cNvPr id="8" name="Line 7"/>
          <p:cNvSpPr>
            <a:spLocks noChangeShapeType="1"/>
          </p:cNvSpPr>
          <p:nvPr/>
        </p:nvSpPr>
        <p:spPr bwMode="auto">
          <a:xfrm>
            <a:off x="2755900" y="3226570"/>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9" name="AutoShape 9"/>
          <p:cNvSpPr>
            <a:spLocks/>
          </p:cNvSpPr>
          <p:nvPr/>
        </p:nvSpPr>
        <p:spPr bwMode="auto">
          <a:xfrm>
            <a:off x="3016250" y="2585220"/>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Trains</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almost</a:t>
            </a:r>
            <a:r>
              <a:rPr lang="es-ES" sz="1800" b="1" dirty="0" smtClean="0">
                <a:solidFill>
                  <a:srgbClr val="838383"/>
                </a:solidFill>
                <a:latin typeface="Lato" charset="0"/>
                <a:ea typeface="ＭＳ Ｐゴシック" charset="0"/>
                <a:cs typeface="Lato" charset="0"/>
                <a:sym typeface="Lato" charset="0"/>
              </a:rPr>
              <a:t> 50% of </a:t>
            </a:r>
            <a:r>
              <a:rPr lang="es-ES" sz="1800" b="1" dirty="0" err="1" smtClean="0">
                <a:solidFill>
                  <a:srgbClr val="838383"/>
                </a:solidFill>
                <a:latin typeface="Lato" charset="0"/>
                <a:ea typeface="ＭＳ Ｐゴシック" charset="0"/>
                <a:cs typeface="Lato" charset="0"/>
                <a:sym typeface="Lato" charset="0"/>
              </a:rPr>
              <a:t>people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entering</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the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service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each</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year</a:t>
            </a:r>
            <a:endParaRPr lang="es-ES" dirty="0">
              <a:latin typeface="League Gothic" charset="0"/>
              <a:ea typeface="ＭＳ Ｐゴシック" charset="0"/>
              <a:cs typeface="League Gothic" charset="0"/>
              <a:sym typeface="League Gothic" charset="0"/>
            </a:endParaRPr>
          </a:p>
        </p:txBody>
      </p:sp>
      <p:sp>
        <p:nvSpPr>
          <p:cNvPr id="10" name="AutoShape 11"/>
          <p:cNvSpPr>
            <a:spLocks/>
          </p:cNvSpPr>
          <p:nvPr/>
        </p:nvSpPr>
        <p:spPr bwMode="auto">
          <a:xfrm>
            <a:off x="2705100" y="1745432"/>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47106" name="Picture 2" descr="'Scrum' is the word in the 193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98" y="3391670"/>
            <a:ext cx="12487042" cy="89193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208224" y="5285954"/>
            <a:ext cx="9276572" cy="4524315"/>
          </a:xfrm>
          <a:prstGeom prst="rect">
            <a:avLst/>
          </a:prstGeom>
        </p:spPr>
        <p:txBody>
          <a:bodyPr wrap="square">
            <a:spAutoFit/>
          </a:bodyPr>
          <a:lstStyle/>
          <a:p>
            <a:r>
              <a:rPr lang="en-US" sz="3200" dirty="0" smtClean="0">
                <a:solidFill>
                  <a:srgbClr val="3D3D3D"/>
                </a:solidFill>
                <a:latin typeface="+mn-lt"/>
              </a:rPr>
              <a:t>“To date, the brigade has coordinated efforts to turn in hundreds of thousands of dollars in excess equipment, reduced missed medical appointments, which save Moncrief Army Community Hospital thousands of dollars, and leads the way in redesigning the Basic Combat Training field training exercise model to increase Soldier proficiencies.”</a:t>
            </a:r>
          </a:p>
          <a:p>
            <a:r>
              <a:rPr lang="en-US" sz="2400" i="1" dirty="0" smtClean="0">
                <a:solidFill>
                  <a:srgbClr val="3D3D3D"/>
                </a:solidFill>
                <a:latin typeface="+mn-lt"/>
              </a:rPr>
              <a:t>- Capt. Jason Horton, Army.mil</a:t>
            </a:r>
            <a:r>
              <a:rPr lang="en-US" sz="2400" i="1" smtClean="0">
                <a:solidFill>
                  <a:srgbClr val="3D3D3D"/>
                </a:solidFill>
                <a:latin typeface="+mn-lt"/>
              </a:rPr>
              <a:t>, 3/26/15</a:t>
            </a:r>
            <a:endParaRPr lang="en-US" sz="2400" i="1" dirty="0">
              <a:latin typeface="+mn-lt"/>
            </a:endParaRPr>
          </a:p>
        </p:txBody>
      </p:sp>
    </p:spTree>
    <p:extLst>
      <p:ext uri="{BB962C8B-B14F-4D97-AF65-F5344CB8AC3E}">
        <p14:creationId xmlns:p14="http://schemas.microsoft.com/office/powerpoint/2010/main" val="275977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40550" y="8805211"/>
            <a:ext cx="12880642" cy="3546796"/>
          </a:xfrm>
        </p:spPr>
        <p:txBody>
          <a:bodyPr>
            <a:normAutofit lnSpcReduction="10000"/>
          </a:bodyPr>
          <a:lstStyle/>
          <a:p>
            <a:pPr marL="0" indent="0"/>
            <a:r>
              <a:rPr lang="en-US" sz="3600" dirty="0"/>
              <a:t>“A clear and concise expression of the purpose of the operation and the desired military end state that supports mission command, provides focus to the staff, and helps subordinate and supporting commanders act to </a:t>
            </a:r>
            <a:r>
              <a:rPr lang="en-US" sz="3600" b="1" dirty="0"/>
              <a:t>achieve the commander’s desire result without further order, even when the operation does not unfold as planned</a:t>
            </a:r>
            <a:r>
              <a:rPr lang="en-US" sz="3600" dirty="0"/>
              <a:t>.”</a:t>
            </a:r>
          </a:p>
          <a:p>
            <a:pPr marL="0" indent="0"/>
            <a:r>
              <a:rPr lang="en-US" sz="3600" dirty="0"/>
              <a:t>			- JP 3-0 </a:t>
            </a:r>
            <a:r>
              <a:rPr lang="en-US" sz="3600" i="1" dirty="0"/>
              <a:t>Joint Operations</a:t>
            </a:r>
            <a:r>
              <a:rPr lang="en-US" sz="3600" dirty="0"/>
              <a:t> </a:t>
            </a:r>
          </a:p>
          <a:p>
            <a:pPr marL="0" indent="0"/>
            <a:endParaRPr lang="en-US" sz="3600" dirty="0"/>
          </a:p>
          <a:p>
            <a:pPr marL="0" indent="0"/>
            <a:endParaRPr lang="en-US" sz="3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224" y="2540478"/>
            <a:ext cx="3078708" cy="42553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2447812" y="2333758"/>
            <a:ext cx="10113339" cy="6555641"/>
          </a:xfrm>
          <a:prstGeom prst="rect">
            <a:avLst/>
          </a:prstGeom>
          <a:noFill/>
        </p:spPr>
        <p:txBody>
          <a:bodyPr wrap="square" rtlCol="0">
            <a:spAutoFit/>
          </a:bodyPr>
          <a:lstStyle/>
          <a:p>
            <a:endParaRPr lang="en-US" sz="6000" i="1" dirty="0">
              <a:solidFill>
                <a:schemeClr val="tx1"/>
              </a:solidFill>
            </a:endParaRPr>
          </a:p>
          <a:p>
            <a:r>
              <a:rPr lang="en-US" sz="6000" i="1" dirty="0">
                <a:solidFill>
                  <a:schemeClr val="tx1"/>
                </a:solidFill>
              </a:rPr>
              <a:t>“‘His Majesty made you a major because he believed you would know when not to obey his orders.’”</a:t>
            </a:r>
          </a:p>
          <a:p>
            <a:endParaRPr lang="en-US" sz="6000" i="1" dirty="0">
              <a:solidFill>
                <a:schemeClr val="tx1"/>
              </a:solidFill>
            </a:endParaRPr>
          </a:p>
        </p:txBody>
      </p:sp>
      <p:sp>
        <p:nvSpPr>
          <p:cNvPr id="5" name="TextBox 4"/>
          <p:cNvSpPr txBox="1"/>
          <p:nvPr/>
        </p:nvSpPr>
        <p:spPr>
          <a:xfrm>
            <a:off x="4831534" y="6886742"/>
            <a:ext cx="3830087" cy="1200329"/>
          </a:xfrm>
          <a:prstGeom prst="rect">
            <a:avLst/>
          </a:prstGeom>
          <a:noFill/>
        </p:spPr>
        <p:txBody>
          <a:bodyPr wrap="none" rtlCol="0">
            <a:spAutoFit/>
          </a:bodyPr>
          <a:lstStyle/>
          <a:p>
            <a:pPr algn="ctr"/>
            <a:r>
              <a:rPr lang="en-US" sz="2400" dirty="0">
                <a:solidFill>
                  <a:schemeClr val="tx1"/>
                </a:solidFill>
              </a:rPr>
              <a:t>Field Marshal </a:t>
            </a:r>
            <a:r>
              <a:rPr lang="en-US" sz="2400" dirty="0" err="1">
                <a:solidFill>
                  <a:schemeClr val="tx1"/>
                </a:solidFill>
              </a:rPr>
              <a:t>Helmuth</a:t>
            </a:r>
            <a:r>
              <a:rPr lang="en-US" sz="2400" dirty="0">
                <a:solidFill>
                  <a:schemeClr val="tx1"/>
                </a:solidFill>
              </a:rPr>
              <a:t> von </a:t>
            </a:r>
            <a:r>
              <a:rPr lang="en-US" sz="2400" dirty="0" err="1">
                <a:solidFill>
                  <a:schemeClr val="tx1"/>
                </a:solidFill>
              </a:rPr>
              <a:t>Moltke</a:t>
            </a:r>
            <a:r>
              <a:rPr lang="en-US" sz="2400" dirty="0">
                <a:solidFill>
                  <a:schemeClr val="tx1"/>
                </a:solidFill>
              </a:rPr>
              <a:t> the Elder</a:t>
            </a:r>
          </a:p>
          <a:p>
            <a:pPr algn="ctr"/>
            <a:r>
              <a:rPr lang="en-US" sz="2400" dirty="0">
                <a:solidFill>
                  <a:schemeClr val="tx1"/>
                </a:solidFill>
              </a:rPr>
              <a:t>Chief of the German General Staff</a:t>
            </a:r>
          </a:p>
          <a:p>
            <a:pPr algn="ctr"/>
            <a:r>
              <a:rPr lang="en-US" sz="2400" dirty="0">
                <a:solidFill>
                  <a:schemeClr val="tx1"/>
                </a:solidFill>
              </a:rPr>
              <a:t>1857-1888</a:t>
            </a:r>
          </a:p>
        </p:txBody>
      </p:sp>
      <p:sp>
        <p:nvSpPr>
          <p:cNvPr id="6" name="TextBox 5"/>
          <p:cNvSpPr txBox="1"/>
          <p:nvPr/>
        </p:nvSpPr>
        <p:spPr>
          <a:xfrm>
            <a:off x="469781" y="8946232"/>
            <a:ext cx="9417963" cy="1015663"/>
          </a:xfrm>
          <a:prstGeom prst="rect">
            <a:avLst/>
          </a:prstGeom>
          <a:noFill/>
        </p:spPr>
        <p:txBody>
          <a:bodyPr wrap="none" rtlCol="0">
            <a:spAutoFit/>
          </a:bodyPr>
          <a:lstStyle/>
          <a:p>
            <a:r>
              <a:rPr lang="en-US" sz="6000" b="1" dirty="0">
                <a:solidFill>
                  <a:schemeClr val="tx1"/>
                </a:solidFill>
              </a:rPr>
              <a:t>Commander’s Intent: </a:t>
            </a:r>
          </a:p>
        </p:txBody>
      </p:sp>
      <p:sp>
        <p:nvSpPr>
          <p:cNvPr id="9" name="AutoShape 6"/>
          <p:cNvSpPr>
            <a:spLocks/>
          </p:cNvSpPr>
          <p:nvPr/>
        </p:nvSpPr>
        <p:spPr bwMode="auto">
          <a:xfrm>
            <a:off x="3118992" y="1272043"/>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AUFTRAGSTAKTIK</a:t>
            </a:r>
            <a:endParaRPr lang="es-ES" dirty="0">
              <a:latin typeface="League Gothic" charset="0"/>
              <a:ea typeface="ＭＳ Ｐゴシック" charset="0"/>
              <a:cs typeface="League Gothic" charset="0"/>
              <a:sym typeface="League Gothic" charset="0"/>
            </a:endParaRPr>
          </a:p>
        </p:txBody>
      </p:sp>
      <p:sp>
        <p:nvSpPr>
          <p:cNvPr id="10" name="Line 7"/>
          <p:cNvSpPr>
            <a:spLocks noChangeShapeType="1"/>
          </p:cNvSpPr>
          <p:nvPr/>
        </p:nvSpPr>
        <p:spPr bwMode="auto">
          <a:xfrm>
            <a:off x="2772917" y="2391974"/>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11" name="AutoShape 9"/>
          <p:cNvSpPr>
            <a:spLocks/>
          </p:cNvSpPr>
          <p:nvPr/>
        </p:nvSpPr>
        <p:spPr bwMode="auto">
          <a:xfrm>
            <a:off x="3084067" y="1995943"/>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smtClean="0">
                <a:solidFill>
                  <a:srgbClr val="838383"/>
                </a:solidFill>
                <a:latin typeface="Lato" charset="0"/>
                <a:ea typeface="ＭＳ Ｐゴシック" charset="0"/>
                <a:cs typeface="Lato" charset="0"/>
                <a:sym typeface="Lato" charset="0"/>
              </a:rPr>
              <a:t>The </a:t>
            </a:r>
            <a:r>
              <a:rPr lang="es-ES" sz="1800" b="1" dirty="0" err="1" smtClean="0">
                <a:solidFill>
                  <a:srgbClr val="838383"/>
                </a:solidFill>
                <a:latin typeface="Lato" charset="0"/>
                <a:ea typeface="ＭＳ Ｐゴシック" charset="0"/>
                <a:cs typeface="Lato" charset="0"/>
                <a:sym typeface="Lato" charset="0"/>
              </a:rPr>
              <a:t>what</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matters</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not</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the</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how</a:t>
            </a:r>
            <a:r>
              <a:rPr lang="es-ES" sz="1800" b="1" dirty="0" smtClean="0">
                <a:solidFill>
                  <a:srgbClr val="838383"/>
                </a:solidFill>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12" name="AutoShape 11"/>
          <p:cNvSpPr>
            <a:spLocks/>
          </p:cNvSpPr>
          <p:nvPr/>
        </p:nvSpPr>
        <p:spPr bwMode="auto">
          <a:xfrm>
            <a:off x="2772917" y="1156155"/>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7199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xfrm>
            <a:off x="6248400" y="304800"/>
            <a:ext cx="12090400" cy="2336800"/>
          </a:xfrm>
        </p:spPr>
        <p:txBody>
          <a:bodyPr vert="horz" wrap="square" lIns="0" tIns="0" rIns="264160" bIns="0" numCol="1" anchor="b" anchorCtr="0" compatLnSpc="1">
            <a:prstTxWarp prst="textNoShape">
              <a:avLst/>
            </a:prstTxWarp>
            <a:normAutofit/>
          </a:bodyPr>
          <a:lstStyle/>
          <a:p>
            <a:pPr eaLnBrk="1" hangingPunct="1">
              <a:defRPr/>
            </a:pPr>
            <a:r>
              <a:rPr lang="en-US" altLang="ja-JP" b="1" dirty="0" smtClean="0">
                <a:latin typeface="League Gothic" panose="00000500000000000000" pitchFamily="50" charset="0"/>
              </a:rPr>
              <a:t>Questions?</a:t>
            </a:r>
            <a:endParaRPr lang="en-US" b="1" dirty="0" smtClean="0">
              <a:latin typeface="League Gothic" panose="00000500000000000000" pitchFamily="50" charset="0"/>
              <a:sym typeface="Verdana Bold Italic" charset="0"/>
            </a:endParaRPr>
          </a:p>
        </p:txBody>
      </p:sp>
      <p:pic>
        <p:nvPicPr>
          <p:cNvPr id="2050" name="Picture 2" descr="F:\Dropbox\Scrum Inc. Company Folder\Publishing\Scrum the Book\Marketing\scrum the art of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6635" y="3008528"/>
            <a:ext cx="4381500" cy="65913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936635" y="12485680"/>
            <a:ext cx="4788490" cy="1077218"/>
          </a:xfrm>
          <a:prstGeom prst="rect">
            <a:avLst/>
          </a:prstGeom>
          <a:noFill/>
        </p:spPr>
        <p:txBody>
          <a:bodyPr wrap="none" rtlCol="0">
            <a:spAutoFit/>
          </a:bodyPr>
          <a:lstStyle/>
          <a:p>
            <a:pPr algn="ctr"/>
            <a:r>
              <a:rPr lang="en-US" sz="3200" dirty="0"/>
              <a:t>Available 9/30 from Crown Business</a:t>
            </a:r>
          </a:p>
          <a:p>
            <a:pPr algn="ctr"/>
            <a:r>
              <a:rPr lang="en-US" sz="3200" dirty="0"/>
              <a:t>Pre-Order at Amazon or Barnes and Noble</a:t>
            </a:r>
          </a:p>
        </p:txBody>
      </p:sp>
      <p:sp>
        <p:nvSpPr>
          <p:cNvPr id="3" name="TextBox 2"/>
          <p:cNvSpPr txBox="1"/>
          <p:nvPr/>
        </p:nvSpPr>
        <p:spPr>
          <a:xfrm>
            <a:off x="4775176" y="10026352"/>
            <a:ext cx="14620086" cy="4001095"/>
          </a:xfrm>
          <a:prstGeom prst="rect">
            <a:avLst/>
          </a:prstGeom>
          <a:noFill/>
        </p:spPr>
        <p:txBody>
          <a:bodyPr wrap="square" rtlCol="0">
            <a:spAutoFit/>
          </a:bodyPr>
          <a:lstStyle/>
          <a:p>
            <a:r>
              <a:rPr lang="en-US" sz="2800" dirty="0">
                <a:solidFill>
                  <a:schemeClr val="tx1"/>
                </a:solidFill>
              </a:rPr>
              <a:t>“</a:t>
            </a:r>
            <a:r>
              <a:rPr lang="en-US" sz="2800" b="1" dirty="0">
                <a:solidFill>
                  <a:schemeClr val="tx1"/>
                </a:solidFill>
              </a:rPr>
              <a:t>Scrum is mandatory reading for any leader</a:t>
            </a:r>
            <a:r>
              <a:rPr lang="en-US" sz="2800" dirty="0">
                <a:solidFill>
                  <a:schemeClr val="tx1"/>
                </a:solidFill>
              </a:rPr>
              <a:t>, </a:t>
            </a:r>
            <a:r>
              <a:rPr lang="en-US" sz="2800" b="1" dirty="0">
                <a:solidFill>
                  <a:schemeClr val="tx1"/>
                </a:solidFill>
              </a:rPr>
              <a:t>whether they’re leading troops on the battlefield or in the marketplace.</a:t>
            </a:r>
            <a:r>
              <a:rPr lang="en-US" sz="2800" dirty="0">
                <a:solidFill>
                  <a:schemeClr val="tx1"/>
                </a:solidFill>
              </a:rPr>
              <a:t>  The challenges of today’s world don’t permit the luxury of slow, inefficient work.  Success requires tremendous speed, enormous productivity, and an unwavering commitment to achieving results.  </a:t>
            </a:r>
            <a:r>
              <a:rPr lang="en-US" sz="2800" b="1" dirty="0">
                <a:solidFill>
                  <a:schemeClr val="tx1"/>
                </a:solidFill>
              </a:rPr>
              <a:t>In other words success requires Scrum</a:t>
            </a:r>
            <a:r>
              <a:rPr lang="en-US" sz="2800" dirty="0">
                <a:solidFill>
                  <a:schemeClr val="tx1"/>
                </a:solidFill>
              </a:rPr>
              <a:t>.”</a:t>
            </a:r>
          </a:p>
          <a:p>
            <a:r>
              <a:rPr lang="en-US" sz="2800" dirty="0">
                <a:solidFill>
                  <a:schemeClr val="tx1"/>
                </a:solidFill>
              </a:rPr>
              <a:t>						</a:t>
            </a:r>
            <a:r>
              <a:rPr lang="en-US" sz="5400" i="1" dirty="0">
                <a:solidFill>
                  <a:schemeClr val="tx1"/>
                </a:solidFill>
              </a:rPr>
              <a:t>General Barry McCaffrey</a:t>
            </a:r>
            <a:endParaRPr lang="en-US" sz="49600" dirty="0">
              <a:solidFill>
                <a:schemeClr val="tx1"/>
              </a:solidFill>
            </a:endParaRPr>
          </a:p>
          <a:p>
            <a:endParaRPr lang="en-US" sz="2800" dirty="0">
              <a:solidFill>
                <a:schemeClr val="tx1"/>
              </a:solidFill>
            </a:endParaRPr>
          </a:p>
        </p:txBody>
      </p:sp>
    </p:spTree>
    <p:extLst>
      <p:ext uri="{BB962C8B-B14F-4D97-AF65-F5344CB8AC3E}">
        <p14:creationId xmlns:p14="http://schemas.microsoft.com/office/powerpoint/2010/main" val="66126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
          <p:cNvSpPr>
            <a:spLocks/>
          </p:cNvSpPr>
          <p:nvPr/>
        </p:nvSpPr>
        <p:spPr bwMode="auto">
          <a:xfrm>
            <a:off x="3033713" y="1327101"/>
            <a:ext cx="13838807"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Short </a:t>
            </a:r>
            <a:r>
              <a:rPr lang="es-ES" sz="5000" dirty="0" err="1" smtClean="0">
                <a:solidFill>
                  <a:srgbClr val="53585F"/>
                </a:solidFill>
                <a:latin typeface="League Gothic" charset="0"/>
                <a:ea typeface="ＭＳ Ｐゴシック" charset="0"/>
                <a:cs typeface="League Gothic" charset="0"/>
                <a:sym typeface="League Gothic" charset="0"/>
              </a:rPr>
              <a:t>Iterations</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Continuous</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Improvement</a:t>
            </a:r>
            <a:endParaRPr lang="es-ES" dirty="0">
              <a:latin typeface="League Gothic" charset="0"/>
              <a:ea typeface="ＭＳ Ｐゴシック" charset="0"/>
              <a:cs typeface="League Gothic" charset="0"/>
              <a:sym typeface="League Gothic" charset="0"/>
            </a:endParaRPr>
          </a:p>
        </p:txBody>
      </p:sp>
      <p:sp>
        <p:nvSpPr>
          <p:cNvPr id="14338" name="Line 2"/>
          <p:cNvSpPr>
            <a:spLocks noChangeShapeType="1"/>
          </p:cNvSpPr>
          <p:nvPr/>
        </p:nvSpPr>
        <p:spPr bwMode="auto">
          <a:xfrm>
            <a:off x="2755900" y="2722514"/>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14339" name="AutoShape 3"/>
          <p:cNvSpPr>
            <a:spLocks/>
          </p:cNvSpPr>
          <p:nvPr/>
        </p:nvSpPr>
        <p:spPr bwMode="auto">
          <a:xfrm>
            <a:off x="3016250" y="208116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Guerilla</a:t>
            </a:r>
            <a:r>
              <a:rPr lang="es-ES" sz="1800" b="1" dirty="0" smtClean="0">
                <a:solidFill>
                  <a:srgbClr val="838383"/>
                </a:solidFill>
                <a:latin typeface="Lato" charset="0"/>
                <a:ea typeface="ＭＳ Ｐゴシック" charset="0"/>
                <a:cs typeface="Lato" charset="0"/>
                <a:sym typeface="Lato" charset="0"/>
              </a:rPr>
              <a:t> Scrum</a:t>
            </a:r>
            <a:endParaRPr lang="es-ES" dirty="0">
              <a:latin typeface="League Gothic" charset="0"/>
              <a:ea typeface="ＭＳ Ｐゴシック" charset="0"/>
              <a:cs typeface="League Gothic" charset="0"/>
              <a:sym typeface="League Gothic" charset="0"/>
            </a:endParaRPr>
          </a:p>
        </p:txBody>
      </p:sp>
      <p:sp>
        <p:nvSpPr>
          <p:cNvPr id="14340" name="AutoShape 4"/>
          <p:cNvSpPr>
            <a:spLocks/>
          </p:cNvSpPr>
          <p:nvPr/>
        </p:nvSpPr>
        <p:spPr bwMode="auto">
          <a:xfrm>
            <a:off x="2705100" y="124137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41" name="AutoShape 5"/>
          <p:cNvSpPr>
            <a:spLocks/>
          </p:cNvSpPr>
          <p:nvPr/>
        </p:nvSpPr>
        <p:spPr bwMode="auto">
          <a:xfrm>
            <a:off x="4419600" y="5576962"/>
            <a:ext cx="4364038"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smtClean="0">
                <a:solidFill>
                  <a:srgbClr val="8A8F99"/>
                </a:solidFill>
                <a:latin typeface="Lato" charset="0"/>
                <a:ea typeface="ＭＳ Ｐゴシック" charset="0"/>
                <a:cs typeface="Lato" charset="0"/>
                <a:sym typeface="Lato" charset="0"/>
              </a:rPr>
              <a:t>28 </a:t>
            </a:r>
            <a:r>
              <a:rPr lang="es-ES" sz="1800" dirty="0" err="1" smtClean="0">
                <a:solidFill>
                  <a:srgbClr val="8A8F99"/>
                </a:solidFill>
                <a:latin typeface="Lato" charset="0"/>
                <a:ea typeface="ＭＳ Ｐゴシック" charset="0"/>
                <a:cs typeface="Lato" charset="0"/>
                <a:sym typeface="Lato" charset="0"/>
              </a:rPr>
              <a:t>deliverables</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each</a:t>
            </a:r>
            <a:r>
              <a:rPr lang="es-ES" sz="1800" dirty="0" smtClean="0">
                <a:solidFill>
                  <a:srgbClr val="8A8F99"/>
                </a:solidFill>
                <a:latin typeface="Lato" charset="0"/>
                <a:ea typeface="ＭＳ Ｐゴシック" charset="0"/>
                <a:cs typeface="Lato" charset="0"/>
                <a:sym typeface="Lato" charset="0"/>
              </a:rPr>
              <a:t> Sprint</a:t>
            </a:r>
            <a:endParaRPr lang="es-ES" dirty="0">
              <a:latin typeface="League Gothic" charset="0"/>
              <a:ea typeface="ＭＳ Ｐゴシック" charset="0"/>
              <a:cs typeface="League Gothic" charset="0"/>
              <a:sym typeface="League Gothic" charset="0"/>
            </a:endParaRPr>
          </a:p>
        </p:txBody>
      </p:sp>
      <p:sp>
        <p:nvSpPr>
          <p:cNvPr id="14343" name="AutoShape 7"/>
          <p:cNvSpPr>
            <a:spLocks/>
          </p:cNvSpPr>
          <p:nvPr/>
        </p:nvSpPr>
        <p:spPr bwMode="auto">
          <a:xfrm>
            <a:off x="2755900" y="4895925"/>
            <a:ext cx="1487488" cy="1489075"/>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3E88BD"/>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45" name="AutoShape 9"/>
          <p:cNvSpPr>
            <a:spLocks/>
          </p:cNvSpPr>
          <p:nvPr/>
        </p:nvSpPr>
        <p:spPr bwMode="auto">
          <a:xfrm>
            <a:off x="2755900" y="6986662"/>
            <a:ext cx="1487488" cy="1489075"/>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8BB45"/>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49" name="AutoShape 13"/>
          <p:cNvSpPr>
            <a:spLocks/>
          </p:cNvSpPr>
          <p:nvPr/>
        </p:nvSpPr>
        <p:spPr bwMode="auto">
          <a:xfrm>
            <a:off x="9161463" y="4895925"/>
            <a:ext cx="1489075" cy="1489075"/>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4CEB9"/>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50" name="AutoShape 14"/>
          <p:cNvSpPr>
            <a:spLocks/>
          </p:cNvSpPr>
          <p:nvPr/>
        </p:nvSpPr>
        <p:spPr bwMode="auto">
          <a:xfrm>
            <a:off x="9161463" y="6986662"/>
            <a:ext cx="1489075" cy="1489075"/>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3E88BD"/>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51" name="AutoShape 15"/>
          <p:cNvSpPr>
            <a:spLocks/>
          </p:cNvSpPr>
          <p:nvPr/>
        </p:nvSpPr>
        <p:spPr bwMode="auto">
          <a:xfrm>
            <a:off x="9161463" y="9175825"/>
            <a:ext cx="1489075" cy="1489075"/>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C53E"/>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55" name="AutoShape 19"/>
          <p:cNvSpPr>
            <a:spLocks/>
          </p:cNvSpPr>
          <p:nvPr/>
        </p:nvSpPr>
        <p:spPr bwMode="auto">
          <a:xfrm>
            <a:off x="15619413" y="4895925"/>
            <a:ext cx="1487487" cy="1489075"/>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99CD46"/>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57" name="AutoShape 21"/>
          <p:cNvSpPr>
            <a:spLocks/>
          </p:cNvSpPr>
          <p:nvPr/>
        </p:nvSpPr>
        <p:spPr bwMode="auto">
          <a:xfrm>
            <a:off x="15619413" y="6986662"/>
            <a:ext cx="1487487" cy="1489075"/>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4CEB9"/>
          </a:solidFill>
          <a:ln w="25400" cap="flat" cmpd="sng">
            <a:solidFill>
              <a:srgbClr val="000000">
                <a:alpha val="0"/>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
        <p:nvSpPr>
          <p:cNvPr id="14360" name="AutoShape 24"/>
          <p:cNvSpPr>
            <a:spLocks/>
          </p:cNvSpPr>
          <p:nvPr/>
        </p:nvSpPr>
        <p:spPr bwMode="auto">
          <a:xfrm>
            <a:off x="16030575" y="9566350"/>
            <a:ext cx="684213" cy="684212"/>
          </a:xfrm>
          <a:custGeom>
            <a:avLst/>
            <a:gdLst>
              <a:gd name="T0" fmla="*/ 342107 w 21600"/>
              <a:gd name="T1" fmla="*/ 342106 h 21600"/>
              <a:gd name="T2" fmla="*/ 342107 w 21600"/>
              <a:gd name="T3" fmla="*/ 342106 h 21600"/>
              <a:gd name="T4" fmla="*/ 342107 w 21600"/>
              <a:gd name="T5" fmla="*/ 342106 h 21600"/>
              <a:gd name="T6" fmla="*/ 342107 w 21600"/>
              <a:gd name="T7" fmla="*/ 3421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8100" tIns="38100" rIns="38100" bIns="38100" anchor="ctr"/>
          <a:lstStyle/>
          <a:p>
            <a:endParaRPr lang="en-US"/>
          </a:p>
        </p:txBody>
      </p:sp>
      <p:sp>
        <p:nvSpPr>
          <p:cNvPr id="14361" name="AutoShape 25"/>
          <p:cNvSpPr>
            <a:spLocks/>
          </p:cNvSpPr>
          <p:nvPr/>
        </p:nvSpPr>
        <p:spPr bwMode="auto">
          <a:xfrm>
            <a:off x="4421187" y="4962600"/>
            <a:ext cx="3866565"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200" dirty="0" smtClean="0">
                <a:solidFill>
                  <a:srgbClr val="53585F"/>
                </a:solidFill>
                <a:latin typeface="League Gothic" charset="0"/>
                <a:ea typeface="ＭＳ Ｐゴシック" charset="0"/>
                <a:cs typeface="League Gothic" charset="0"/>
                <a:sym typeface="League Gothic" charset="0"/>
              </a:rPr>
              <a:t>12 HOUR SPRINTS</a:t>
            </a:r>
            <a:endParaRPr lang="es-ES" sz="7200" dirty="0">
              <a:latin typeface="League Gothic" charset="0"/>
              <a:ea typeface="ＭＳ Ｐゴシック" charset="0"/>
              <a:cs typeface="League Gothic" charset="0"/>
              <a:sym typeface="League Gothic" charset="0"/>
            </a:endParaRPr>
          </a:p>
        </p:txBody>
      </p:sp>
      <p:sp>
        <p:nvSpPr>
          <p:cNvPr id="14362" name="AutoShape 26"/>
          <p:cNvSpPr>
            <a:spLocks/>
          </p:cNvSpPr>
          <p:nvPr/>
        </p:nvSpPr>
        <p:spPr bwMode="auto">
          <a:xfrm>
            <a:off x="10953750" y="5739581"/>
            <a:ext cx="4364038"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smtClean="0">
                <a:solidFill>
                  <a:srgbClr val="8A8F99"/>
                </a:solidFill>
                <a:latin typeface="Lato" charset="0"/>
                <a:ea typeface="ＭＳ Ｐゴシック" charset="0"/>
                <a:cs typeface="Lato" charset="0"/>
                <a:sym typeface="Lato" charset="0"/>
              </a:rPr>
              <a:t>1:00 pm/</a:t>
            </a:r>
            <a:r>
              <a:rPr lang="es-ES" sz="1800" dirty="0" err="1" smtClean="0">
                <a:solidFill>
                  <a:srgbClr val="8A8F99"/>
                </a:solidFill>
                <a:latin typeface="Lato" charset="0"/>
                <a:ea typeface="ＭＳ Ｐゴシック" charset="0"/>
                <a:cs typeface="Lato" charset="0"/>
                <a:sym typeface="Lato" charset="0"/>
              </a:rPr>
              <a:t>Midnight</a:t>
            </a:r>
            <a:endParaRPr lang="es-ES" dirty="0">
              <a:latin typeface="League Gothic" charset="0"/>
              <a:ea typeface="ＭＳ Ｐゴシック" charset="0"/>
              <a:cs typeface="League Gothic" charset="0"/>
              <a:sym typeface="League Gothic" charset="0"/>
            </a:endParaRPr>
          </a:p>
        </p:txBody>
      </p:sp>
      <p:sp>
        <p:nvSpPr>
          <p:cNvPr id="14363" name="AutoShape 27"/>
          <p:cNvSpPr>
            <a:spLocks/>
          </p:cNvSpPr>
          <p:nvPr/>
        </p:nvSpPr>
        <p:spPr bwMode="auto">
          <a:xfrm>
            <a:off x="10955338" y="4962600"/>
            <a:ext cx="4362450" cy="5492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RETROSPECTIVE TWICE A DAY</a:t>
            </a:r>
            <a:endParaRPr lang="es-ES" dirty="0">
              <a:latin typeface="League Gothic" charset="0"/>
              <a:ea typeface="ＭＳ Ｐゴシック" charset="0"/>
              <a:cs typeface="League Gothic" charset="0"/>
              <a:sym typeface="League Gothic" charset="0"/>
            </a:endParaRPr>
          </a:p>
        </p:txBody>
      </p:sp>
      <p:sp>
        <p:nvSpPr>
          <p:cNvPr id="14364" name="AutoShape 28"/>
          <p:cNvSpPr>
            <a:spLocks/>
          </p:cNvSpPr>
          <p:nvPr/>
        </p:nvSpPr>
        <p:spPr bwMode="auto">
          <a:xfrm>
            <a:off x="17489488" y="5739581"/>
            <a:ext cx="4364037"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smtClean="0">
                <a:solidFill>
                  <a:srgbClr val="8A8F99"/>
                </a:solidFill>
                <a:latin typeface="Lato" charset="0"/>
                <a:ea typeface="ＭＳ Ｐゴシック" charset="0"/>
                <a:cs typeface="Lato" charset="0"/>
                <a:sym typeface="Lato" charset="0"/>
              </a:rPr>
              <a:t>More </a:t>
            </a:r>
            <a:r>
              <a:rPr lang="es-ES" sz="1800" dirty="0" err="1" smtClean="0">
                <a:solidFill>
                  <a:srgbClr val="8A8F99"/>
                </a:solidFill>
                <a:latin typeface="Lato" charset="0"/>
                <a:ea typeface="ＭＳ Ｐゴシック" charset="0"/>
                <a:cs typeface="Lato" charset="0"/>
                <a:sym typeface="Lato" charset="0"/>
              </a:rPr>
              <a:t>than</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half</a:t>
            </a:r>
            <a:r>
              <a:rPr lang="es-ES" sz="1800" dirty="0" smtClean="0">
                <a:solidFill>
                  <a:srgbClr val="8A8F99"/>
                </a:solidFill>
                <a:latin typeface="Lato" charset="0"/>
                <a:ea typeface="ＭＳ Ｐゴシック" charset="0"/>
                <a:cs typeface="Lato" charset="0"/>
                <a:sym typeface="Lato" charset="0"/>
              </a:rPr>
              <a:t> of </a:t>
            </a:r>
            <a:r>
              <a:rPr lang="es-ES" sz="1800" dirty="0" err="1" smtClean="0">
                <a:solidFill>
                  <a:srgbClr val="8A8F99"/>
                </a:solidFill>
                <a:latin typeface="Lato" charset="0"/>
                <a:ea typeface="ＭＳ Ｐゴシック" charset="0"/>
                <a:cs typeface="Lato" charset="0"/>
                <a:sym typeface="Lato" charset="0"/>
              </a:rPr>
              <a:t>work</a:t>
            </a:r>
            <a:r>
              <a:rPr lang="es-ES" sz="1800" dirty="0" smtClean="0">
                <a:solidFill>
                  <a:srgbClr val="8A8F99"/>
                </a:solidFill>
                <a:latin typeface="Lato" charset="0"/>
                <a:ea typeface="ＭＳ Ｐゴシック" charset="0"/>
                <a:cs typeface="Lato" charset="0"/>
                <a:sym typeface="Lato" charset="0"/>
              </a:rPr>
              <a:t> in </a:t>
            </a:r>
            <a:r>
              <a:rPr lang="es-ES" sz="1800" dirty="0" err="1" smtClean="0">
                <a:solidFill>
                  <a:srgbClr val="8A8F99"/>
                </a:solidFill>
                <a:latin typeface="Lato" charset="0"/>
                <a:ea typeface="ＭＳ Ｐゴシック" charset="0"/>
                <a:cs typeface="Lato" charset="0"/>
                <a:sym typeface="Lato" charset="0"/>
              </a:rPr>
              <a:t>process</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overtaken</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by</a:t>
            </a:r>
            <a:r>
              <a:rPr lang="es-ES" sz="1800" dirty="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events</a:t>
            </a:r>
            <a:endParaRPr lang="es-ES" dirty="0">
              <a:latin typeface="League Gothic" charset="0"/>
              <a:ea typeface="ＭＳ Ｐゴシック" charset="0"/>
              <a:cs typeface="League Gothic" charset="0"/>
              <a:sym typeface="League Gothic" charset="0"/>
            </a:endParaRPr>
          </a:p>
        </p:txBody>
      </p:sp>
      <p:sp>
        <p:nvSpPr>
          <p:cNvPr id="14365" name="AutoShape 29"/>
          <p:cNvSpPr>
            <a:spLocks/>
          </p:cNvSpPr>
          <p:nvPr/>
        </p:nvSpPr>
        <p:spPr bwMode="auto">
          <a:xfrm>
            <a:off x="17491074" y="4962600"/>
            <a:ext cx="3082925"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RESPONDING TO CHANGE</a:t>
            </a:r>
            <a:endParaRPr lang="es-ES" dirty="0">
              <a:latin typeface="League Gothic" charset="0"/>
              <a:ea typeface="ＭＳ Ｐゴシック" charset="0"/>
              <a:cs typeface="League Gothic" charset="0"/>
              <a:sym typeface="League Gothic" charset="0"/>
            </a:endParaRPr>
          </a:p>
        </p:txBody>
      </p:sp>
      <p:sp>
        <p:nvSpPr>
          <p:cNvPr id="14366" name="AutoShape 30"/>
          <p:cNvSpPr>
            <a:spLocks/>
          </p:cNvSpPr>
          <p:nvPr/>
        </p:nvSpPr>
        <p:spPr bwMode="auto">
          <a:xfrm>
            <a:off x="4419600" y="7718500"/>
            <a:ext cx="4364038" cy="614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err="1" smtClean="0">
                <a:solidFill>
                  <a:srgbClr val="8A8F99"/>
                </a:solidFill>
                <a:latin typeface="Lato" charset="0"/>
                <a:ea typeface="ＭＳ Ｐゴシック" charset="0"/>
                <a:cs typeface="Lato" charset="0"/>
                <a:sym typeface="Lato" charset="0"/>
              </a:rPr>
              <a:t>Four</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correspondents</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Two</a:t>
            </a:r>
            <a:r>
              <a:rPr lang="es-ES" sz="1800" dirty="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producers</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Fixer</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Translator</a:t>
            </a:r>
            <a:r>
              <a:rPr lang="es-ES" sz="1800" dirty="0" smtClean="0">
                <a:solidFill>
                  <a:srgbClr val="8A8F99"/>
                </a:solidFill>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14367" name="AutoShape 31"/>
          <p:cNvSpPr>
            <a:spLocks/>
          </p:cNvSpPr>
          <p:nvPr/>
        </p:nvSpPr>
        <p:spPr bwMode="auto">
          <a:xfrm>
            <a:off x="4421188" y="7099375"/>
            <a:ext cx="3154988" cy="614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SMALL TEAM</a:t>
            </a:r>
            <a:endParaRPr lang="es-ES" dirty="0">
              <a:latin typeface="League Gothic" charset="0"/>
              <a:ea typeface="ＭＳ Ｐゴシック" charset="0"/>
              <a:cs typeface="League Gothic" charset="0"/>
              <a:sym typeface="League Gothic" charset="0"/>
            </a:endParaRPr>
          </a:p>
        </p:txBody>
      </p:sp>
      <p:sp>
        <p:nvSpPr>
          <p:cNvPr id="14368" name="AutoShape 32"/>
          <p:cNvSpPr>
            <a:spLocks/>
          </p:cNvSpPr>
          <p:nvPr/>
        </p:nvSpPr>
        <p:spPr bwMode="auto">
          <a:xfrm>
            <a:off x="10953750" y="7718500"/>
            <a:ext cx="4364038" cy="614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err="1" smtClean="0">
                <a:solidFill>
                  <a:srgbClr val="8A8F99"/>
                </a:solidFill>
                <a:latin typeface="Lato" charset="0"/>
                <a:ea typeface="ＭＳ Ｐゴシック" charset="0"/>
                <a:cs typeface="Lato" charset="0"/>
                <a:sym typeface="Lato" charset="0"/>
              </a:rPr>
              <a:t>Unreliable</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phone</a:t>
            </a:r>
            <a:r>
              <a:rPr lang="es-ES" sz="1800" dirty="0" smtClean="0">
                <a:solidFill>
                  <a:srgbClr val="8A8F99"/>
                </a:solidFill>
                <a:latin typeface="Lato" charset="0"/>
                <a:ea typeface="ＭＳ Ｐゴシック" charset="0"/>
                <a:cs typeface="Lato" charset="0"/>
                <a:sym typeface="Lato" charset="0"/>
              </a:rPr>
              <a:t> and internet. </a:t>
            </a:r>
            <a:r>
              <a:rPr lang="es-ES" sz="1800" dirty="0" err="1" smtClean="0">
                <a:solidFill>
                  <a:srgbClr val="8A8F99"/>
                </a:solidFill>
                <a:latin typeface="Lato" charset="0"/>
                <a:ea typeface="ＭＳ Ｐゴシック" charset="0"/>
                <a:cs typeface="Lato" charset="0"/>
                <a:sym typeface="Lato" charset="0"/>
              </a:rPr>
              <a:t>Only</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comms</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by</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Satellite</a:t>
            </a:r>
            <a:r>
              <a:rPr lang="es-ES" sz="1800" dirty="0" smtClean="0">
                <a:solidFill>
                  <a:srgbClr val="8A8F99"/>
                </a:solidFill>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14369" name="AutoShape 33"/>
          <p:cNvSpPr>
            <a:spLocks/>
          </p:cNvSpPr>
          <p:nvPr/>
        </p:nvSpPr>
        <p:spPr bwMode="auto">
          <a:xfrm>
            <a:off x="10955338" y="6986662"/>
            <a:ext cx="3396902" cy="727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AUTONOMOUS</a:t>
            </a:r>
            <a:endParaRPr lang="es-ES" dirty="0">
              <a:latin typeface="League Gothic" charset="0"/>
              <a:ea typeface="ＭＳ Ｐゴシック" charset="0"/>
              <a:cs typeface="League Gothic" charset="0"/>
              <a:sym typeface="League Gothic" charset="0"/>
            </a:endParaRPr>
          </a:p>
        </p:txBody>
      </p:sp>
      <p:sp>
        <p:nvSpPr>
          <p:cNvPr id="14370" name="AutoShape 34"/>
          <p:cNvSpPr>
            <a:spLocks/>
          </p:cNvSpPr>
          <p:nvPr/>
        </p:nvSpPr>
        <p:spPr bwMode="auto">
          <a:xfrm>
            <a:off x="17489488" y="7718500"/>
            <a:ext cx="4364037" cy="614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err="1" smtClean="0">
                <a:solidFill>
                  <a:srgbClr val="8A8F99"/>
                </a:solidFill>
                <a:latin typeface="Lato" charset="0"/>
                <a:ea typeface="ＭＳ Ｐゴシック" charset="0"/>
                <a:cs typeface="Lato" charset="0"/>
                <a:sym typeface="Lato" charset="0"/>
              </a:rPr>
              <a:t>Generational</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epochal</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change</a:t>
            </a:r>
            <a:r>
              <a:rPr lang="es-ES" sz="1800" dirty="0" smtClean="0">
                <a:solidFill>
                  <a:srgbClr val="8A8F99"/>
                </a:solidFill>
                <a:latin typeface="Lato" charset="0"/>
                <a:ea typeface="ＭＳ Ｐゴシック" charset="0"/>
                <a:cs typeface="Lato" charset="0"/>
                <a:sym typeface="Lato" charset="0"/>
              </a:rPr>
              <a:t>.</a:t>
            </a:r>
            <a:endParaRPr lang="es-ES" dirty="0">
              <a:latin typeface="League Gothic" charset="0"/>
              <a:ea typeface="ＭＳ Ｐゴシック" charset="0"/>
              <a:cs typeface="League Gothic" charset="0"/>
              <a:sym typeface="League Gothic" charset="0"/>
            </a:endParaRPr>
          </a:p>
        </p:txBody>
      </p:sp>
      <p:sp>
        <p:nvSpPr>
          <p:cNvPr id="14371" name="AutoShape 35"/>
          <p:cNvSpPr>
            <a:spLocks/>
          </p:cNvSpPr>
          <p:nvPr/>
        </p:nvSpPr>
        <p:spPr bwMode="auto">
          <a:xfrm>
            <a:off x="17491075" y="7104137"/>
            <a:ext cx="23368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PURPOSE</a:t>
            </a:r>
            <a:endParaRPr lang="es-ES" dirty="0">
              <a:latin typeface="League Gothic" charset="0"/>
              <a:ea typeface="ＭＳ Ｐゴシック" charset="0"/>
              <a:cs typeface="League Gothic" charset="0"/>
              <a:sym typeface="League Gothic" charset="0"/>
            </a:endParaRPr>
          </a:p>
        </p:txBody>
      </p:sp>
      <p:sp>
        <p:nvSpPr>
          <p:cNvPr id="14374" name="AutoShape 38"/>
          <p:cNvSpPr>
            <a:spLocks/>
          </p:cNvSpPr>
          <p:nvPr/>
        </p:nvSpPr>
        <p:spPr bwMode="auto">
          <a:xfrm>
            <a:off x="10953750" y="9925125"/>
            <a:ext cx="4364038" cy="614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l" defTabSz="647700">
              <a:lnSpc>
                <a:spcPct val="120000"/>
              </a:lnSpc>
              <a:spcBef>
                <a:spcPts val="1700"/>
              </a:spcBef>
              <a:defRPr/>
            </a:pPr>
            <a:r>
              <a:rPr lang="es-ES" sz="1800" dirty="0" err="1" smtClean="0">
                <a:solidFill>
                  <a:srgbClr val="8A8F99"/>
                </a:solidFill>
                <a:latin typeface="Lato" charset="0"/>
                <a:ea typeface="ＭＳ Ｐゴシック" charset="0"/>
                <a:cs typeface="Lato" charset="0"/>
                <a:sym typeface="Lato" charset="0"/>
              </a:rPr>
              <a:t>Overseas</a:t>
            </a:r>
            <a:r>
              <a:rPr lang="es-ES" sz="1800" dirty="0" smtClean="0">
                <a:solidFill>
                  <a:srgbClr val="8A8F99"/>
                </a:solidFill>
                <a:latin typeface="Lato" charset="0"/>
                <a:ea typeface="ＭＳ Ｐゴシック" charset="0"/>
                <a:cs typeface="Lato" charset="0"/>
                <a:sym typeface="Lato" charset="0"/>
              </a:rPr>
              <a:t> Press Club </a:t>
            </a:r>
            <a:r>
              <a:rPr lang="es-ES" sz="1800" dirty="0" err="1" smtClean="0">
                <a:solidFill>
                  <a:srgbClr val="8A8F99"/>
                </a:solidFill>
                <a:latin typeface="Lato" charset="0"/>
                <a:ea typeface="ＭＳ Ｐゴシック" charset="0"/>
                <a:cs typeface="Lato" charset="0"/>
                <a:sym typeface="Lato" charset="0"/>
              </a:rPr>
              <a:t>Award</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Peabody</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Award</a:t>
            </a:r>
            <a:r>
              <a:rPr lang="es-ES" sz="1800" dirty="0" smtClean="0">
                <a:solidFill>
                  <a:srgbClr val="8A8F99"/>
                </a:solidFill>
                <a:latin typeface="Lato" charset="0"/>
                <a:ea typeface="ＭＳ Ｐゴシック" charset="0"/>
                <a:cs typeface="Lato" charset="0"/>
                <a:sym typeface="Lato" charset="0"/>
              </a:rPr>
              <a:t>, Edward R. </a:t>
            </a:r>
            <a:r>
              <a:rPr lang="es-ES" sz="1800" dirty="0" err="1" smtClean="0">
                <a:solidFill>
                  <a:srgbClr val="8A8F99"/>
                </a:solidFill>
                <a:latin typeface="Lato" charset="0"/>
                <a:ea typeface="ＭＳ Ｐゴシック" charset="0"/>
                <a:cs typeface="Lato" charset="0"/>
                <a:sym typeface="Lato" charset="0"/>
              </a:rPr>
              <a:t>Murrow</a:t>
            </a:r>
            <a:r>
              <a:rPr lang="es-ES" sz="1800" dirty="0" smtClean="0">
                <a:solidFill>
                  <a:srgbClr val="8A8F99"/>
                </a:solidFill>
                <a:latin typeface="Lato" charset="0"/>
                <a:ea typeface="ＭＳ Ｐゴシック" charset="0"/>
                <a:cs typeface="Lato" charset="0"/>
                <a:sym typeface="Lato" charset="0"/>
              </a:rPr>
              <a:t> </a:t>
            </a:r>
            <a:r>
              <a:rPr lang="es-ES" sz="1800" dirty="0" err="1" smtClean="0">
                <a:solidFill>
                  <a:srgbClr val="8A8F99"/>
                </a:solidFill>
                <a:latin typeface="Lato" charset="0"/>
                <a:ea typeface="ＭＳ Ｐゴシック" charset="0"/>
                <a:cs typeface="Lato" charset="0"/>
                <a:sym typeface="Lato" charset="0"/>
              </a:rPr>
              <a:t>Award</a:t>
            </a:r>
            <a:endParaRPr lang="es-ES" dirty="0">
              <a:latin typeface="League Gothic" charset="0"/>
              <a:ea typeface="ＭＳ Ｐゴシック" charset="0"/>
              <a:cs typeface="League Gothic" charset="0"/>
              <a:sym typeface="League Gothic" charset="0"/>
            </a:endParaRPr>
          </a:p>
        </p:txBody>
      </p:sp>
      <p:sp>
        <p:nvSpPr>
          <p:cNvPr id="14375" name="AutoShape 39"/>
          <p:cNvSpPr>
            <a:spLocks/>
          </p:cNvSpPr>
          <p:nvPr/>
        </p:nvSpPr>
        <p:spPr bwMode="auto">
          <a:xfrm>
            <a:off x="10955338" y="9310762"/>
            <a:ext cx="23368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3500" dirty="0" smtClean="0">
                <a:solidFill>
                  <a:srgbClr val="53585F"/>
                </a:solidFill>
                <a:latin typeface="League Gothic" charset="0"/>
                <a:ea typeface="ＭＳ Ｐゴシック" charset="0"/>
                <a:cs typeface="League Gothic" charset="0"/>
                <a:sym typeface="League Gothic" charset="0"/>
              </a:rPr>
              <a:t>AWARDS</a:t>
            </a:r>
            <a:endParaRPr lang="es-ES" dirty="0">
              <a:latin typeface="League Gothic" charset="0"/>
              <a:ea typeface="ＭＳ Ｐゴシック" charset="0"/>
              <a:cs typeface="League Gothic" charset="0"/>
              <a:sym typeface="League Gothic" charset="0"/>
            </a:endParaRPr>
          </a:p>
        </p:txBody>
      </p:sp>
      <p:sp>
        <p:nvSpPr>
          <p:cNvPr id="43" name="AutoShape 123"/>
          <p:cNvSpPr>
            <a:spLocks/>
          </p:cNvSpPr>
          <p:nvPr/>
        </p:nvSpPr>
        <p:spPr bwMode="auto">
          <a:xfrm>
            <a:off x="9598025" y="9552062"/>
            <a:ext cx="575469" cy="698500"/>
          </a:xfrm>
          <a:custGeom>
            <a:avLst/>
            <a:gdLst>
              <a:gd name="T0" fmla="*/ 197644 w 21600"/>
              <a:gd name="T1" fmla="*/ 197644 h 21600"/>
              <a:gd name="T2" fmla="*/ 197644 w 21600"/>
              <a:gd name="T3" fmla="*/ 197644 h 21600"/>
              <a:gd name="T4" fmla="*/ 197644 w 21600"/>
              <a:gd name="T5" fmla="*/ 197644 h 21600"/>
              <a:gd name="T6" fmla="*/ 197644 w 21600"/>
              <a:gd name="T7" fmla="*/ 1976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a:extLst/>
        </p:spPr>
        <p:txBody>
          <a:bodyPr lIns="38100" tIns="38100" rIns="38100" bIns="38100" anchor="ctr"/>
          <a:lstStyle/>
          <a:p>
            <a:endParaRPr lang="en-US"/>
          </a:p>
        </p:txBody>
      </p:sp>
      <p:sp>
        <p:nvSpPr>
          <p:cNvPr id="44" name="AutoShape 34"/>
          <p:cNvSpPr>
            <a:spLocks/>
          </p:cNvSpPr>
          <p:nvPr/>
        </p:nvSpPr>
        <p:spPr bwMode="auto">
          <a:xfrm>
            <a:off x="16033959" y="7397010"/>
            <a:ext cx="658394" cy="652462"/>
          </a:xfrm>
          <a:custGeom>
            <a:avLst/>
            <a:gdLst>
              <a:gd name="T0" fmla="*/ 197644 w 21600"/>
              <a:gd name="T1" fmla="*/ 198438 h 21600"/>
              <a:gd name="T2" fmla="*/ 197644 w 21600"/>
              <a:gd name="T3" fmla="*/ 198438 h 21600"/>
              <a:gd name="T4" fmla="*/ 197644 w 21600"/>
              <a:gd name="T5" fmla="*/ 198438 h 21600"/>
              <a:gd name="T6" fmla="*/ 197644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bg1"/>
          </a:solidFill>
          <a:ln>
            <a:noFill/>
          </a:ln>
          <a:effectLst/>
          <a:extLst/>
        </p:spPr>
        <p:txBody>
          <a:bodyPr lIns="38100" tIns="38100" rIns="38100" bIns="38100" anchor="ctr"/>
          <a:lstStyle/>
          <a:p>
            <a:endParaRPr lang="en-US"/>
          </a:p>
        </p:txBody>
      </p:sp>
      <p:sp>
        <p:nvSpPr>
          <p:cNvPr id="45" name="AutoShape 82"/>
          <p:cNvSpPr>
            <a:spLocks/>
          </p:cNvSpPr>
          <p:nvPr/>
        </p:nvSpPr>
        <p:spPr bwMode="auto">
          <a:xfrm>
            <a:off x="3163888" y="7387506"/>
            <a:ext cx="687387" cy="572295"/>
          </a:xfrm>
          <a:custGeom>
            <a:avLst/>
            <a:gdLst>
              <a:gd name="T0" fmla="*/ 198438 w 21600"/>
              <a:gd name="T1" fmla="*/ 198438 h 21600"/>
              <a:gd name="T2" fmla="*/ 198438 w 21600"/>
              <a:gd name="T3" fmla="*/ 198438 h 21600"/>
              <a:gd name="T4" fmla="*/ 198438 w 21600"/>
              <a:gd name="T5" fmla="*/ 198438 h 21600"/>
              <a:gd name="T6" fmla="*/ 198438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767" y="5419"/>
                </a:moveTo>
                <a:cubicBezTo>
                  <a:pt x="4051" y="5419"/>
                  <a:pt x="4271" y="5505"/>
                  <a:pt x="4428" y="5687"/>
                </a:cubicBezTo>
                <a:cubicBezTo>
                  <a:pt x="4586" y="5865"/>
                  <a:pt x="4701" y="6078"/>
                  <a:pt x="4766" y="6326"/>
                </a:cubicBezTo>
                <a:cubicBezTo>
                  <a:pt x="4835" y="6574"/>
                  <a:pt x="4879" y="6836"/>
                  <a:pt x="4893" y="7106"/>
                </a:cubicBezTo>
                <a:cubicBezTo>
                  <a:pt x="4910" y="7377"/>
                  <a:pt x="4917" y="7596"/>
                  <a:pt x="4917" y="7760"/>
                </a:cubicBezTo>
                <a:lnTo>
                  <a:pt x="4917" y="9856"/>
                </a:lnTo>
                <a:cubicBezTo>
                  <a:pt x="4809" y="9928"/>
                  <a:pt x="4720" y="10015"/>
                  <a:pt x="4646" y="10110"/>
                </a:cubicBezTo>
                <a:cubicBezTo>
                  <a:pt x="4574" y="10208"/>
                  <a:pt x="4468" y="10257"/>
                  <a:pt x="4329" y="10257"/>
                </a:cubicBezTo>
                <a:lnTo>
                  <a:pt x="561" y="10257"/>
                </a:lnTo>
                <a:cubicBezTo>
                  <a:pt x="439" y="10257"/>
                  <a:pt x="338" y="10208"/>
                  <a:pt x="256" y="10110"/>
                </a:cubicBezTo>
                <a:cubicBezTo>
                  <a:pt x="177" y="10015"/>
                  <a:pt x="93" y="9928"/>
                  <a:pt x="0" y="9856"/>
                </a:cubicBezTo>
                <a:lnTo>
                  <a:pt x="0" y="7760"/>
                </a:lnTo>
                <a:cubicBezTo>
                  <a:pt x="0" y="7596"/>
                  <a:pt x="4" y="7377"/>
                  <a:pt x="12" y="7106"/>
                </a:cubicBezTo>
                <a:cubicBezTo>
                  <a:pt x="19" y="6836"/>
                  <a:pt x="57" y="6574"/>
                  <a:pt x="124" y="6326"/>
                </a:cubicBezTo>
                <a:cubicBezTo>
                  <a:pt x="196" y="6078"/>
                  <a:pt x="309" y="5865"/>
                  <a:pt x="465" y="5687"/>
                </a:cubicBezTo>
                <a:cubicBezTo>
                  <a:pt x="624" y="5508"/>
                  <a:pt x="842" y="5419"/>
                  <a:pt x="1123" y="5419"/>
                </a:cubicBezTo>
                <a:cubicBezTo>
                  <a:pt x="782" y="5151"/>
                  <a:pt x="508" y="4803"/>
                  <a:pt x="304" y="4377"/>
                </a:cubicBezTo>
                <a:cubicBezTo>
                  <a:pt x="103" y="3950"/>
                  <a:pt x="0" y="3469"/>
                  <a:pt x="0" y="2937"/>
                </a:cubicBezTo>
                <a:cubicBezTo>
                  <a:pt x="0" y="2539"/>
                  <a:pt x="64" y="2162"/>
                  <a:pt x="189" y="1805"/>
                </a:cubicBezTo>
                <a:cubicBezTo>
                  <a:pt x="316" y="1448"/>
                  <a:pt x="491" y="1134"/>
                  <a:pt x="717" y="861"/>
                </a:cubicBezTo>
                <a:cubicBezTo>
                  <a:pt x="943" y="590"/>
                  <a:pt x="1207" y="380"/>
                  <a:pt x="1504" y="227"/>
                </a:cubicBezTo>
                <a:cubicBezTo>
                  <a:pt x="1804" y="77"/>
                  <a:pt x="2119" y="0"/>
                  <a:pt x="2445" y="0"/>
                </a:cubicBezTo>
                <a:cubicBezTo>
                  <a:pt x="2793" y="0"/>
                  <a:pt x="3115" y="77"/>
                  <a:pt x="3412" y="227"/>
                </a:cubicBezTo>
                <a:cubicBezTo>
                  <a:pt x="3712" y="380"/>
                  <a:pt x="3969" y="590"/>
                  <a:pt x="4188" y="861"/>
                </a:cubicBezTo>
                <a:cubicBezTo>
                  <a:pt x="4406" y="1134"/>
                  <a:pt x="4584" y="1448"/>
                  <a:pt x="4716" y="1805"/>
                </a:cubicBezTo>
                <a:cubicBezTo>
                  <a:pt x="4850" y="2162"/>
                  <a:pt x="4917" y="2539"/>
                  <a:pt x="4917" y="2937"/>
                </a:cubicBezTo>
                <a:cubicBezTo>
                  <a:pt x="4917" y="3458"/>
                  <a:pt x="4814" y="3939"/>
                  <a:pt x="4603" y="4371"/>
                </a:cubicBezTo>
                <a:cubicBezTo>
                  <a:pt x="4392" y="4800"/>
                  <a:pt x="4115" y="5151"/>
                  <a:pt x="3767" y="5419"/>
                </a:cubicBezTo>
                <a:moveTo>
                  <a:pt x="18165" y="12062"/>
                </a:moveTo>
                <a:cubicBezTo>
                  <a:pt x="18672" y="12604"/>
                  <a:pt x="19070" y="13142"/>
                  <a:pt x="19356" y="13669"/>
                </a:cubicBezTo>
                <a:cubicBezTo>
                  <a:pt x="19641" y="14196"/>
                  <a:pt x="19788" y="14801"/>
                  <a:pt x="19788" y="15480"/>
                </a:cubicBezTo>
                <a:lnTo>
                  <a:pt x="19788" y="20816"/>
                </a:lnTo>
                <a:cubicBezTo>
                  <a:pt x="19694" y="20868"/>
                  <a:pt x="19620" y="20931"/>
                  <a:pt x="19557" y="20995"/>
                </a:cubicBezTo>
                <a:cubicBezTo>
                  <a:pt x="19497" y="21061"/>
                  <a:pt x="19425" y="21122"/>
                  <a:pt x="19344" y="21191"/>
                </a:cubicBezTo>
                <a:cubicBezTo>
                  <a:pt x="19262" y="21251"/>
                  <a:pt x="19173" y="21317"/>
                  <a:pt x="19075" y="21386"/>
                </a:cubicBezTo>
                <a:cubicBezTo>
                  <a:pt x="18976" y="21455"/>
                  <a:pt x="18835" y="21528"/>
                  <a:pt x="18662" y="21599"/>
                </a:cubicBezTo>
                <a:lnTo>
                  <a:pt x="2942" y="21599"/>
                </a:lnTo>
                <a:cubicBezTo>
                  <a:pt x="2675" y="21599"/>
                  <a:pt x="2467" y="21499"/>
                  <a:pt x="2318" y="21291"/>
                </a:cubicBezTo>
                <a:cubicBezTo>
                  <a:pt x="2167" y="21081"/>
                  <a:pt x="2003" y="20926"/>
                  <a:pt x="1819" y="20816"/>
                </a:cubicBezTo>
                <a:lnTo>
                  <a:pt x="1819" y="15480"/>
                </a:lnTo>
                <a:cubicBezTo>
                  <a:pt x="1819" y="14763"/>
                  <a:pt x="1989" y="14127"/>
                  <a:pt x="2335" y="13571"/>
                </a:cubicBezTo>
                <a:cubicBezTo>
                  <a:pt x="2678" y="13018"/>
                  <a:pt x="3052" y="12511"/>
                  <a:pt x="3460" y="12062"/>
                </a:cubicBezTo>
                <a:cubicBezTo>
                  <a:pt x="3535" y="11970"/>
                  <a:pt x="3633" y="11869"/>
                  <a:pt x="3753" y="11766"/>
                </a:cubicBezTo>
                <a:cubicBezTo>
                  <a:pt x="3873" y="11659"/>
                  <a:pt x="4000" y="11590"/>
                  <a:pt x="4137" y="11553"/>
                </a:cubicBezTo>
                <a:cubicBezTo>
                  <a:pt x="4276" y="11495"/>
                  <a:pt x="4432" y="11466"/>
                  <a:pt x="4610" y="11455"/>
                </a:cubicBezTo>
                <a:cubicBezTo>
                  <a:pt x="4785" y="11446"/>
                  <a:pt x="4956" y="11423"/>
                  <a:pt x="5126" y="11388"/>
                </a:cubicBezTo>
                <a:cubicBezTo>
                  <a:pt x="5594" y="11299"/>
                  <a:pt x="6091" y="11210"/>
                  <a:pt x="6621" y="11121"/>
                </a:cubicBezTo>
                <a:cubicBezTo>
                  <a:pt x="7149" y="11034"/>
                  <a:pt x="7665" y="10945"/>
                  <a:pt x="8172" y="10853"/>
                </a:cubicBezTo>
                <a:cubicBezTo>
                  <a:pt x="7483" y="10326"/>
                  <a:pt x="6928" y="9632"/>
                  <a:pt x="6513" y="8762"/>
                </a:cubicBezTo>
                <a:cubicBezTo>
                  <a:pt x="6093" y="7896"/>
                  <a:pt x="5884" y="6940"/>
                  <a:pt x="5884" y="5903"/>
                </a:cubicBezTo>
                <a:cubicBezTo>
                  <a:pt x="5884" y="5097"/>
                  <a:pt x="6016" y="4331"/>
                  <a:pt x="6275" y="3608"/>
                </a:cubicBezTo>
                <a:cubicBezTo>
                  <a:pt x="6535" y="2885"/>
                  <a:pt x="6887" y="2260"/>
                  <a:pt x="7331" y="1733"/>
                </a:cubicBezTo>
                <a:cubicBezTo>
                  <a:pt x="7778" y="1203"/>
                  <a:pt x="8299" y="786"/>
                  <a:pt x="8894" y="472"/>
                </a:cubicBezTo>
                <a:cubicBezTo>
                  <a:pt x="9494" y="158"/>
                  <a:pt x="10125" y="3"/>
                  <a:pt x="10802" y="3"/>
                </a:cubicBezTo>
                <a:cubicBezTo>
                  <a:pt x="11476" y="3"/>
                  <a:pt x="12112" y="158"/>
                  <a:pt x="12710" y="472"/>
                </a:cubicBezTo>
                <a:cubicBezTo>
                  <a:pt x="13307" y="786"/>
                  <a:pt x="13826" y="1203"/>
                  <a:pt x="14272" y="1733"/>
                </a:cubicBezTo>
                <a:cubicBezTo>
                  <a:pt x="14716" y="2260"/>
                  <a:pt x="15067" y="2885"/>
                  <a:pt x="15328" y="3608"/>
                </a:cubicBezTo>
                <a:cubicBezTo>
                  <a:pt x="15590" y="4331"/>
                  <a:pt x="15719" y="5097"/>
                  <a:pt x="15719" y="5903"/>
                </a:cubicBezTo>
                <a:cubicBezTo>
                  <a:pt x="15719" y="6939"/>
                  <a:pt x="15513" y="7890"/>
                  <a:pt x="15100" y="8757"/>
                </a:cubicBezTo>
                <a:cubicBezTo>
                  <a:pt x="14685" y="9620"/>
                  <a:pt x="14128" y="10320"/>
                  <a:pt x="13432" y="10853"/>
                </a:cubicBezTo>
                <a:cubicBezTo>
                  <a:pt x="13936" y="10945"/>
                  <a:pt x="14452" y="11031"/>
                  <a:pt x="14978" y="11115"/>
                </a:cubicBezTo>
                <a:cubicBezTo>
                  <a:pt x="15504" y="11198"/>
                  <a:pt x="16005" y="11288"/>
                  <a:pt x="16478" y="11388"/>
                </a:cubicBezTo>
                <a:cubicBezTo>
                  <a:pt x="16653" y="11426"/>
                  <a:pt x="16826" y="11449"/>
                  <a:pt x="16994" y="11455"/>
                </a:cubicBezTo>
                <a:cubicBezTo>
                  <a:pt x="17162" y="11466"/>
                  <a:pt x="17323" y="11495"/>
                  <a:pt x="17467" y="11553"/>
                </a:cubicBezTo>
                <a:cubicBezTo>
                  <a:pt x="17603" y="11590"/>
                  <a:pt x="17731" y="11659"/>
                  <a:pt x="17851" y="11766"/>
                </a:cubicBezTo>
                <a:cubicBezTo>
                  <a:pt x="17966" y="11869"/>
                  <a:pt x="18074" y="11970"/>
                  <a:pt x="18165" y="12062"/>
                </a:cubicBezTo>
                <a:moveTo>
                  <a:pt x="20474" y="5419"/>
                </a:moveTo>
                <a:cubicBezTo>
                  <a:pt x="20757" y="5419"/>
                  <a:pt x="20973" y="5505"/>
                  <a:pt x="21124" y="5687"/>
                </a:cubicBezTo>
                <a:cubicBezTo>
                  <a:pt x="21271" y="5865"/>
                  <a:pt x="21381" y="6078"/>
                  <a:pt x="21448" y="6326"/>
                </a:cubicBezTo>
                <a:cubicBezTo>
                  <a:pt x="21520" y="6574"/>
                  <a:pt x="21561" y="6836"/>
                  <a:pt x="21576" y="7106"/>
                </a:cubicBezTo>
                <a:cubicBezTo>
                  <a:pt x="21592" y="7377"/>
                  <a:pt x="21599" y="7596"/>
                  <a:pt x="21599" y="7760"/>
                </a:cubicBezTo>
                <a:lnTo>
                  <a:pt x="21599" y="9856"/>
                </a:lnTo>
                <a:cubicBezTo>
                  <a:pt x="21508" y="9928"/>
                  <a:pt x="21422" y="10015"/>
                  <a:pt x="21340" y="10110"/>
                </a:cubicBezTo>
                <a:cubicBezTo>
                  <a:pt x="21261" y="10208"/>
                  <a:pt x="21158" y="10257"/>
                  <a:pt x="21036" y="10257"/>
                </a:cubicBezTo>
                <a:lnTo>
                  <a:pt x="17268" y="10257"/>
                </a:lnTo>
                <a:cubicBezTo>
                  <a:pt x="17131" y="10257"/>
                  <a:pt x="17023" y="10208"/>
                  <a:pt x="16953" y="10110"/>
                </a:cubicBezTo>
                <a:cubicBezTo>
                  <a:pt x="16879" y="10015"/>
                  <a:pt x="16790" y="9928"/>
                  <a:pt x="16682" y="9856"/>
                </a:cubicBezTo>
                <a:lnTo>
                  <a:pt x="16682" y="7760"/>
                </a:lnTo>
                <a:cubicBezTo>
                  <a:pt x="16682" y="7596"/>
                  <a:pt x="16692" y="7377"/>
                  <a:pt x="16706" y="7106"/>
                </a:cubicBezTo>
                <a:cubicBezTo>
                  <a:pt x="16720" y="6836"/>
                  <a:pt x="16766" y="6574"/>
                  <a:pt x="16836" y="6326"/>
                </a:cubicBezTo>
                <a:cubicBezTo>
                  <a:pt x="16912" y="6078"/>
                  <a:pt x="17023" y="5865"/>
                  <a:pt x="17183" y="5687"/>
                </a:cubicBezTo>
                <a:cubicBezTo>
                  <a:pt x="17337" y="5508"/>
                  <a:pt x="17556" y="5419"/>
                  <a:pt x="17829" y="5419"/>
                </a:cubicBezTo>
                <a:cubicBezTo>
                  <a:pt x="17488" y="5151"/>
                  <a:pt x="17210" y="4803"/>
                  <a:pt x="16999" y="4377"/>
                </a:cubicBezTo>
                <a:cubicBezTo>
                  <a:pt x="16788" y="3950"/>
                  <a:pt x="16682" y="3469"/>
                  <a:pt x="16682" y="2937"/>
                </a:cubicBezTo>
                <a:cubicBezTo>
                  <a:pt x="16682" y="2539"/>
                  <a:pt x="16744" y="2162"/>
                  <a:pt x="16872" y="1805"/>
                </a:cubicBezTo>
                <a:cubicBezTo>
                  <a:pt x="16999" y="1448"/>
                  <a:pt x="17174" y="1134"/>
                  <a:pt x="17400" y="861"/>
                </a:cubicBezTo>
                <a:cubicBezTo>
                  <a:pt x="17625" y="590"/>
                  <a:pt x="17889" y="380"/>
                  <a:pt x="18187" y="227"/>
                </a:cubicBezTo>
                <a:cubicBezTo>
                  <a:pt x="18487" y="77"/>
                  <a:pt x="18808" y="0"/>
                  <a:pt x="19152" y="0"/>
                </a:cubicBezTo>
                <a:cubicBezTo>
                  <a:pt x="19480" y="0"/>
                  <a:pt x="19795" y="77"/>
                  <a:pt x="20095" y="227"/>
                </a:cubicBezTo>
                <a:cubicBezTo>
                  <a:pt x="20395" y="380"/>
                  <a:pt x="20656" y="590"/>
                  <a:pt x="20882" y="861"/>
                </a:cubicBezTo>
                <a:cubicBezTo>
                  <a:pt x="21108" y="1134"/>
                  <a:pt x="21285" y="1448"/>
                  <a:pt x="21412" y="1805"/>
                </a:cubicBezTo>
                <a:cubicBezTo>
                  <a:pt x="21537" y="2162"/>
                  <a:pt x="21599" y="2539"/>
                  <a:pt x="21599" y="2937"/>
                </a:cubicBezTo>
                <a:cubicBezTo>
                  <a:pt x="21599" y="3458"/>
                  <a:pt x="21499" y="3939"/>
                  <a:pt x="21295" y="4371"/>
                </a:cubicBezTo>
                <a:cubicBezTo>
                  <a:pt x="21093" y="4800"/>
                  <a:pt x="20820" y="5151"/>
                  <a:pt x="20474" y="5419"/>
                </a:cubicBezTo>
              </a:path>
            </a:pathLst>
          </a:custGeom>
          <a:solidFill>
            <a:schemeClr val="bg1"/>
          </a:solidFill>
          <a:ln>
            <a:noFill/>
          </a:ln>
          <a:effectLst/>
          <a:extLst/>
        </p:spPr>
        <p:txBody>
          <a:bodyPr lIns="38100" tIns="38100" rIns="38100" bIns="38100" anchor="ctr"/>
          <a:lstStyle/>
          <a:p>
            <a:endParaRPr lang="en-US"/>
          </a:p>
        </p:txBody>
      </p:sp>
      <p:sp>
        <p:nvSpPr>
          <p:cNvPr id="46" name="AutoShape 74"/>
          <p:cNvSpPr>
            <a:spLocks/>
          </p:cNvSpPr>
          <p:nvPr/>
        </p:nvSpPr>
        <p:spPr bwMode="auto">
          <a:xfrm>
            <a:off x="9567279" y="5293051"/>
            <a:ext cx="665997" cy="640348"/>
          </a:xfrm>
          <a:custGeom>
            <a:avLst/>
            <a:gdLst>
              <a:gd name="T0" fmla="*/ 198438 w 21600"/>
              <a:gd name="T1" fmla="*/ 197644 h 21600"/>
              <a:gd name="T2" fmla="*/ 198438 w 21600"/>
              <a:gd name="T3" fmla="*/ 197644 h 21600"/>
              <a:gd name="T4" fmla="*/ 198438 w 21600"/>
              <a:gd name="T5" fmla="*/ 197644 h 21600"/>
              <a:gd name="T6" fmla="*/ 198438 w 21600"/>
              <a:gd name="T7" fmla="*/ 1976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bg1"/>
          </a:solidFill>
          <a:ln>
            <a:noFill/>
          </a:ln>
          <a:effectLst/>
          <a:extLst/>
        </p:spPr>
        <p:txBody>
          <a:bodyPr lIns="38100" tIns="38100" rIns="38100" bIns="38100" anchor="ctr"/>
          <a:lstStyle/>
          <a:p>
            <a:endParaRPr lang="en-US"/>
          </a:p>
        </p:txBody>
      </p:sp>
      <p:sp>
        <p:nvSpPr>
          <p:cNvPr id="47" name="AutoShape 104"/>
          <p:cNvSpPr>
            <a:spLocks/>
          </p:cNvSpPr>
          <p:nvPr/>
        </p:nvSpPr>
        <p:spPr bwMode="auto">
          <a:xfrm>
            <a:off x="3163888" y="5307924"/>
            <a:ext cx="687387" cy="625475"/>
          </a:xfrm>
          <a:custGeom>
            <a:avLst/>
            <a:gdLst>
              <a:gd name="T0" fmla="*/ 198438 w 21518"/>
              <a:gd name="T1" fmla="*/ 199993 h 21432"/>
              <a:gd name="T2" fmla="*/ 198438 w 21518"/>
              <a:gd name="T3" fmla="*/ 199993 h 21432"/>
              <a:gd name="T4" fmla="*/ 198438 w 21518"/>
              <a:gd name="T5" fmla="*/ 199993 h 21432"/>
              <a:gd name="T6" fmla="*/ 198438 w 21518"/>
              <a:gd name="T7" fmla="*/ 199993 h 214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bg1"/>
          </a:solidFill>
          <a:ln>
            <a:noFill/>
          </a:ln>
          <a:effectLst/>
          <a:extLst/>
        </p:spPr>
        <p:txBody>
          <a:bodyPr lIns="38100" tIns="38100" rIns="38100" bIns="38100" anchor="ctr"/>
          <a:lstStyle/>
          <a:p>
            <a:endParaRPr lang="en-US"/>
          </a:p>
        </p:txBody>
      </p:sp>
      <p:sp>
        <p:nvSpPr>
          <p:cNvPr id="48" name="AutoShape 95"/>
          <p:cNvSpPr>
            <a:spLocks/>
          </p:cNvSpPr>
          <p:nvPr/>
        </p:nvSpPr>
        <p:spPr bwMode="auto">
          <a:xfrm>
            <a:off x="9601826" y="7353374"/>
            <a:ext cx="596901" cy="640557"/>
          </a:xfrm>
          <a:custGeom>
            <a:avLst/>
            <a:gdLst>
              <a:gd name="T0" fmla="*/ 198438 w 21600"/>
              <a:gd name="T1" fmla="*/ 197644 h 21600"/>
              <a:gd name="T2" fmla="*/ 198438 w 21600"/>
              <a:gd name="T3" fmla="*/ 197644 h 21600"/>
              <a:gd name="T4" fmla="*/ 198438 w 21600"/>
              <a:gd name="T5" fmla="*/ 197644 h 21600"/>
              <a:gd name="T6" fmla="*/ 198438 w 21600"/>
              <a:gd name="T7" fmla="*/ 1976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bg1"/>
          </a:solidFill>
          <a:ln>
            <a:noFill/>
          </a:ln>
          <a:effectLst/>
          <a:extLst/>
        </p:spPr>
        <p:txBody>
          <a:bodyPr lIns="38100" tIns="38100" rIns="38100" bIns="38100" anchor="ctr"/>
          <a:lstStyle/>
          <a:p>
            <a:endParaRPr lang="en-US"/>
          </a:p>
        </p:txBody>
      </p:sp>
      <p:sp>
        <p:nvSpPr>
          <p:cNvPr id="49" name="AutoShape 103"/>
          <p:cNvSpPr>
            <a:spLocks/>
          </p:cNvSpPr>
          <p:nvPr/>
        </p:nvSpPr>
        <p:spPr bwMode="auto">
          <a:xfrm>
            <a:off x="16111454" y="5317116"/>
            <a:ext cx="543094" cy="639510"/>
          </a:xfrm>
          <a:custGeom>
            <a:avLst/>
            <a:gdLst>
              <a:gd name="T0" fmla="*/ 198428 w 21591"/>
              <a:gd name="T1" fmla="*/ 199361 h 21498"/>
              <a:gd name="T2" fmla="*/ 198428 w 21591"/>
              <a:gd name="T3" fmla="*/ 199361 h 21498"/>
              <a:gd name="T4" fmla="*/ 198428 w 21591"/>
              <a:gd name="T5" fmla="*/ 199361 h 21498"/>
              <a:gd name="T6" fmla="*/ 198428 w 21591"/>
              <a:gd name="T7" fmla="*/ 199361 h 214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bg1"/>
          </a:solidFill>
          <a:ln>
            <a:noFill/>
          </a:ln>
          <a:effectLst/>
          <a:extLst/>
        </p:spPr>
        <p:txBody>
          <a:bodyPr lIns="38100" tIns="38100" rIns="38100" bIns="38100" anchor="ctr"/>
          <a:lstStyle/>
          <a:p>
            <a:endParaRPr lang="en-US"/>
          </a:p>
        </p:txBody>
      </p:sp>
    </p:spTree>
    <p:extLst>
      <p:ext uri="{BB962C8B-B14F-4D97-AF65-F5344CB8AC3E}">
        <p14:creationId xmlns:p14="http://schemas.microsoft.com/office/powerpoint/2010/main" val="4137133080"/>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AutoShape 6"/>
          <p:cNvSpPr>
            <a:spLocks/>
          </p:cNvSpPr>
          <p:nvPr/>
        </p:nvSpPr>
        <p:spPr bwMode="auto">
          <a:xfrm>
            <a:off x="2240931" y="997224"/>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The New </a:t>
            </a:r>
            <a:r>
              <a:rPr lang="es-ES" sz="5000" dirty="0" err="1" smtClean="0">
                <a:solidFill>
                  <a:srgbClr val="53585F"/>
                </a:solidFill>
                <a:latin typeface="League Gothic" charset="0"/>
                <a:ea typeface="ＭＳ Ｐゴシック" charset="0"/>
                <a:cs typeface="League Gothic" charset="0"/>
                <a:sym typeface="League Gothic" charset="0"/>
              </a:rPr>
              <a:t>New</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Product</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Development</a:t>
            </a:r>
            <a:r>
              <a:rPr lang="es-ES" sz="5000" dirty="0" smtClean="0">
                <a:solidFill>
                  <a:srgbClr val="53585F"/>
                </a:solidFill>
                <a:latin typeface="League Gothic" charset="0"/>
                <a:ea typeface="ＭＳ Ｐゴシック" charset="0"/>
                <a:cs typeface="League Gothic" charset="0"/>
                <a:sym typeface="League Gothic" charset="0"/>
              </a:rPr>
              <a:t> </a:t>
            </a:r>
            <a:r>
              <a:rPr lang="es-ES" sz="5000" dirty="0" err="1" smtClean="0">
                <a:solidFill>
                  <a:srgbClr val="53585F"/>
                </a:solidFill>
                <a:latin typeface="League Gothic" charset="0"/>
                <a:ea typeface="ＭＳ Ｐゴシック" charset="0"/>
                <a:cs typeface="League Gothic" charset="0"/>
                <a:sym typeface="League Gothic" charset="0"/>
              </a:rPr>
              <a:t>Game</a:t>
            </a:r>
            <a:endParaRPr lang="es-ES" dirty="0">
              <a:latin typeface="League Gothic" charset="0"/>
              <a:ea typeface="ＭＳ Ｐゴシック" charset="0"/>
              <a:cs typeface="League Gothic" charset="0"/>
              <a:sym typeface="League Gothic" charset="0"/>
            </a:endParaRPr>
          </a:p>
        </p:txBody>
      </p:sp>
      <p:sp>
        <p:nvSpPr>
          <p:cNvPr id="5127" name="Line 7"/>
          <p:cNvSpPr>
            <a:spLocks noChangeShapeType="1"/>
          </p:cNvSpPr>
          <p:nvPr/>
        </p:nvSpPr>
        <p:spPr bwMode="auto">
          <a:xfrm>
            <a:off x="1945656" y="2362474"/>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5129" name="AutoShape 9"/>
          <p:cNvSpPr>
            <a:spLocks/>
          </p:cNvSpPr>
          <p:nvPr/>
        </p:nvSpPr>
        <p:spPr bwMode="auto">
          <a:xfrm>
            <a:off x="2206006" y="1721124"/>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Takeuchi</a:t>
            </a:r>
            <a:r>
              <a:rPr lang="es-ES" sz="1800" b="1" dirty="0" smtClean="0">
                <a:solidFill>
                  <a:srgbClr val="838383"/>
                </a:solidFill>
                <a:latin typeface="Lato" charset="0"/>
                <a:ea typeface="ＭＳ Ｐゴシック" charset="0"/>
                <a:cs typeface="Lato" charset="0"/>
                <a:sym typeface="Lato" charset="0"/>
              </a:rPr>
              <a:t> and </a:t>
            </a:r>
            <a:r>
              <a:rPr lang="es-ES" sz="1800" b="1" dirty="0" err="1" smtClean="0">
                <a:solidFill>
                  <a:srgbClr val="838383"/>
                </a:solidFill>
                <a:latin typeface="Lato" charset="0"/>
                <a:ea typeface="ＭＳ Ｐゴシック" charset="0"/>
                <a:cs typeface="Lato" charset="0"/>
                <a:sym typeface="Lato" charset="0"/>
              </a:rPr>
              <a:t>Nonaka</a:t>
            </a:r>
            <a:r>
              <a:rPr lang="es-ES" sz="1800" b="1" dirty="0" smtClean="0">
                <a:solidFill>
                  <a:srgbClr val="838383"/>
                </a:solidFill>
                <a:latin typeface="Lato" charset="0"/>
                <a:ea typeface="ＭＳ Ｐゴシック" charset="0"/>
                <a:cs typeface="Lato" charset="0"/>
                <a:sym typeface="Lato" charset="0"/>
              </a:rPr>
              <a:t>, </a:t>
            </a:r>
            <a:r>
              <a:rPr lang="es-ES" sz="1800" b="1" i="1" dirty="0" smtClean="0">
                <a:solidFill>
                  <a:srgbClr val="838383"/>
                </a:solidFill>
                <a:latin typeface="Lato" charset="0"/>
                <a:ea typeface="ＭＳ Ｐゴシック" charset="0"/>
                <a:cs typeface="Lato" charset="0"/>
                <a:sym typeface="Lato" charset="0"/>
              </a:rPr>
              <a:t>Harvard Business </a:t>
            </a:r>
            <a:r>
              <a:rPr lang="es-ES" sz="1800" b="1" i="1" dirty="0" err="1" smtClean="0">
                <a:solidFill>
                  <a:srgbClr val="838383"/>
                </a:solidFill>
                <a:latin typeface="Lato" charset="0"/>
                <a:ea typeface="ＭＳ Ｐゴシック" charset="0"/>
                <a:cs typeface="Lato" charset="0"/>
                <a:sym typeface="Lato" charset="0"/>
              </a:rPr>
              <a:t>Review</a:t>
            </a:r>
            <a:r>
              <a:rPr lang="es-ES" sz="1800" b="1" i="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January</a:t>
            </a:r>
            <a:r>
              <a:rPr lang="es-ES" sz="1800" b="1" dirty="0" smtClean="0">
                <a:solidFill>
                  <a:srgbClr val="838383"/>
                </a:solidFill>
                <a:latin typeface="Lato" charset="0"/>
                <a:ea typeface="ＭＳ Ｐゴシック" charset="0"/>
                <a:cs typeface="Lato" charset="0"/>
                <a:sym typeface="Lato" charset="0"/>
              </a:rPr>
              <a:t> 1986</a:t>
            </a:r>
            <a:endParaRPr lang="es-ES" dirty="0">
              <a:latin typeface="League Gothic" charset="0"/>
              <a:ea typeface="ＭＳ Ｐゴシック" charset="0"/>
              <a:cs typeface="League Gothic" charset="0"/>
              <a:sym typeface="League Gothic" charset="0"/>
            </a:endParaRPr>
          </a:p>
        </p:txBody>
      </p:sp>
      <p:sp>
        <p:nvSpPr>
          <p:cNvPr id="5131" name="AutoShape 11"/>
          <p:cNvSpPr>
            <a:spLocks/>
          </p:cNvSpPr>
          <p:nvPr/>
        </p:nvSpPr>
        <p:spPr bwMode="auto">
          <a:xfrm>
            <a:off x="1894856" y="881336"/>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grpSp>
        <p:nvGrpSpPr>
          <p:cNvPr id="18" name="Group 882"/>
          <p:cNvGrpSpPr/>
          <p:nvPr/>
        </p:nvGrpSpPr>
        <p:grpSpPr>
          <a:xfrm>
            <a:off x="4985904" y="3592786"/>
            <a:ext cx="14812843" cy="9529910"/>
            <a:chOff x="0" y="0"/>
            <a:chExt cx="14271958" cy="8698145"/>
          </a:xfrm>
        </p:grpSpPr>
        <p:grpSp>
          <p:nvGrpSpPr>
            <p:cNvPr id="19" name="Group 861"/>
            <p:cNvGrpSpPr/>
            <p:nvPr/>
          </p:nvGrpSpPr>
          <p:grpSpPr>
            <a:xfrm>
              <a:off x="0" y="0"/>
              <a:ext cx="14246964" cy="2271392"/>
              <a:chOff x="0" y="0"/>
              <a:chExt cx="14246962" cy="2271391"/>
            </a:xfrm>
          </p:grpSpPr>
          <p:sp>
            <p:nvSpPr>
              <p:cNvPr id="40" name="Shape 854"/>
              <p:cNvSpPr/>
              <p:nvPr/>
            </p:nvSpPr>
            <p:spPr>
              <a:xfrm>
                <a:off x="1349712" y="0"/>
                <a:ext cx="1824612" cy="1649649"/>
              </a:xfrm>
              <a:prstGeom prst="rect">
                <a:avLst/>
              </a:prstGeom>
              <a:solidFill>
                <a:srgbClr val="6095C9"/>
              </a:solidFill>
              <a:ln w="12700" cap="flat">
                <a:solidFill>
                  <a:srgbClr val="000000"/>
                </a:solidFill>
                <a:prstDash val="solid"/>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41" name="Shape 855"/>
              <p:cNvSpPr/>
              <p:nvPr/>
            </p:nvSpPr>
            <p:spPr>
              <a:xfrm>
                <a:off x="3899169" y="0"/>
                <a:ext cx="1824612" cy="1649649"/>
              </a:xfrm>
              <a:prstGeom prst="rect">
                <a:avLst/>
              </a:prstGeom>
              <a:solidFill>
                <a:srgbClr val="6095C9"/>
              </a:solidFill>
              <a:ln w="12700" cap="flat">
                <a:solidFill>
                  <a:srgbClr val="000000"/>
                </a:solidFill>
                <a:prstDash val="solid"/>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42" name="Shape 856"/>
              <p:cNvSpPr/>
              <p:nvPr/>
            </p:nvSpPr>
            <p:spPr>
              <a:xfrm>
                <a:off x="6448625" y="0"/>
                <a:ext cx="1824612" cy="1649649"/>
              </a:xfrm>
              <a:prstGeom prst="rect">
                <a:avLst/>
              </a:prstGeom>
              <a:solidFill>
                <a:srgbClr val="6095C9"/>
              </a:solidFill>
              <a:ln w="12700" cap="flat">
                <a:solidFill>
                  <a:srgbClr val="000000"/>
                </a:solidFill>
                <a:prstDash val="solid"/>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43" name="Shape 857"/>
              <p:cNvSpPr/>
              <p:nvPr/>
            </p:nvSpPr>
            <p:spPr>
              <a:xfrm>
                <a:off x="9148049" y="0"/>
                <a:ext cx="1824612" cy="1649649"/>
              </a:xfrm>
              <a:prstGeom prst="rect">
                <a:avLst/>
              </a:prstGeom>
              <a:solidFill>
                <a:srgbClr val="6095C9"/>
              </a:solidFill>
              <a:ln w="12700" cap="flat">
                <a:solidFill>
                  <a:srgbClr val="000000"/>
                </a:solidFill>
                <a:prstDash val="solid"/>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44" name="Shape 858"/>
              <p:cNvSpPr/>
              <p:nvPr/>
            </p:nvSpPr>
            <p:spPr>
              <a:xfrm>
                <a:off x="11697506" y="0"/>
                <a:ext cx="1824613" cy="1649649"/>
              </a:xfrm>
              <a:prstGeom prst="rect">
                <a:avLst/>
              </a:prstGeom>
              <a:solidFill>
                <a:srgbClr val="6095C9"/>
              </a:solidFill>
              <a:ln w="12700" cap="flat">
                <a:solidFill>
                  <a:srgbClr val="000000"/>
                </a:solidFill>
                <a:prstDash val="solid"/>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45" name="Shape 859"/>
              <p:cNvSpPr/>
              <p:nvPr/>
            </p:nvSpPr>
            <p:spPr>
              <a:xfrm>
                <a:off x="0" y="1649649"/>
                <a:ext cx="14246964" cy="3124"/>
              </a:xfrm>
              <a:prstGeom prst="line">
                <a:avLst/>
              </a:prstGeom>
              <a:no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46" name="Shape 860"/>
              <p:cNvSpPr/>
              <p:nvPr/>
            </p:nvSpPr>
            <p:spPr>
              <a:xfrm>
                <a:off x="1318469" y="1721508"/>
                <a:ext cx="6963044" cy="549884"/>
              </a:xfrm>
              <a:prstGeom prst="rect">
                <a:avLst/>
              </a:prstGeom>
              <a:noFill/>
              <a:ln w="9525" cap="flat">
                <a:noFill/>
                <a:round/>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39687">
                  <a:buClr>
                    <a:srgbClr val="000000"/>
                  </a:buClr>
                  <a:buFont typeface="Helvetica"/>
                  <a:defRPr sz="1800" b="1">
                    <a:uFill>
                      <a:solidFill/>
                    </a:uFill>
                  </a:defRPr>
                </a:lvl1pPr>
              </a:lstStyle>
              <a:p>
                <a:pPr algn="l" defTabSz="457200" fontAlgn="auto" hangingPunct="1">
                  <a:spcBef>
                    <a:spcPts val="0"/>
                  </a:spcBef>
                  <a:spcAft>
                    <a:spcPts val="0"/>
                  </a:spcAft>
                  <a:defRPr b="0">
                    <a:uFillTx/>
                  </a:defRPr>
                </a:pPr>
                <a:r>
                  <a:rPr sz="900" b="0">
                    <a:solidFill>
                      <a:prstClr val="black"/>
                    </a:solidFill>
                    <a:uFillTx/>
                    <a:latin typeface="Calibri"/>
                    <a:ea typeface="+mn-ea"/>
                  </a:rPr>
                  <a:t>Type A – Isolated cycles of work</a:t>
                </a:r>
              </a:p>
            </p:txBody>
          </p:sp>
        </p:grpSp>
        <p:grpSp>
          <p:nvGrpSpPr>
            <p:cNvPr id="20" name="Group 871"/>
            <p:cNvGrpSpPr/>
            <p:nvPr/>
          </p:nvGrpSpPr>
          <p:grpSpPr>
            <a:xfrm>
              <a:off x="0" y="3299296"/>
              <a:ext cx="14271959" cy="2399490"/>
              <a:chOff x="0" y="0"/>
              <a:chExt cx="14271958" cy="2399488"/>
            </a:xfrm>
          </p:grpSpPr>
          <p:sp>
            <p:nvSpPr>
              <p:cNvPr id="31" name="Shape 862"/>
              <p:cNvSpPr/>
              <p:nvPr/>
            </p:nvSpPr>
            <p:spPr>
              <a:xfrm>
                <a:off x="1199744" y="-1"/>
                <a:ext cx="2099553"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alpha val="54509"/>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2" name="Shape 863"/>
              <p:cNvSpPr/>
              <p:nvPr/>
            </p:nvSpPr>
            <p:spPr>
              <a:xfrm>
                <a:off x="0" y="1049776"/>
                <a:ext cx="14246964" cy="3125"/>
              </a:xfrm>
              <a:prstGeom prst="line">
                <a:avLst/>
              </a:prstGeom>
              <a:no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3" name="Shape 864"/>
              <p:cNvSpPr/>
              <p:nvPr/>
            </p:nvSpPr>
            <p:spPr>
              <a:xfrm>
                <a:off x="2699424" y="-1"/>
                <a:ext cx="2099554"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alpha val="48627"/>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4" name="Shape 865"/>
              <p:cNvSpPr/>
              <p:nvPr/>
            </p:nvSpPr>
            <p:spPr>
              <a:xfrm>
                <a:off x="5848753" y="-1"/>
                <a:ext cx="2099553"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alpha val="45490"/>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5" name="Shape 866"/>
              <p:cNvSpPr/>
              <p:nvPr/>
            </p:nvSpPr>
            <p:spPr>
              <a:xfrm>
                <a:off x="7198466" y="-1"/>
                <a:ext cx="2099553"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alpha val="47450"/>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6" name="Shape 867"/>
              <p:cNvSpPr/>
              <p:nvPr/>
            </p:nvSpPr>
            <p:spPr>
              <a:xfrm>
                <a:off x="4349073" y="-1"/>
                <a:ext cx="2099553"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B00">
                  <a:alpha val="45490"/>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7" name="Shape 868"/>
              <p:cNvSpPr/>
              <p:nvPr/>
            </p:nvSpPr>
            <p:spPr>
              <a:xfrm>
                <a:off x="0" y="1049776"/>
                <a:ext cx="14271959" cy="1349713"/>
              </a:xfrm>
              <a:prstGeom prst="rect">
                <a:avLst/>
              </a:prstGeom>
              <a:solidFill>
                <a:srgbClr val="FFFFFF"/>
              </a:solidFill>
              <a:ln w="9525" cap="flat">
                <a:noFill/>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38" name="Shape 869"/>
              <p:cNvSpPr/>
              <p:nvPr/>
            </p:nvSpPr>
            <p:spPr>
              <a:xfrm>
                <a:off x="0" y="1049776"/>
                <a:ext cx="14246964" cy="3125"/>
              </a:xfrm>
              <a:prstGeom prst="line">
                <a:avLst/>
              </a:prstGeom>
              <a:no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9" name="Shape 870"/>
              <p:cNvSpPr/>
              <p:nvPr/>
            </p:nvSpPr>
            <p:spPr>
              <a:xfrm>
                <a:off x="1199744" y="1049776"/>
                <a:ext cx="5870137" cy="549883"/>
              </a:xfrm>
              <a:prstGeom prst="rect">
                <a:avLst/>
              </a:prstGeom>
              <a:noFill/>
              <a:ln w="9525" cap="flat">
                <a:noFill/>
                <a:round/>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39687">
                  <a:buClr>
                    <a:srgbClr val="000000"/>
                  </a:buClr>
                  <a:buFont typeface="Helvetica"/>
                  <a:defRPr sz="1800" b="1">
                    <a:uFill>
                      <a:solidFill/>
                    </a:uFill>
                  </a:defRPr>
                </a:lvl1pPr>
              </a:lstStyle>
              <a:p>
                <a:pPr algn="l" defTabSz="457200" fontAlgn="auto" hangingPunct="1">
                  <a:spcBef>
                    <a:spcPts val="0"/>
                  </a:spcBef>
                  <a:spcAft>
                    <a:spcPts val="0"/>
                  </a:spcAft>
                  <a:defRPr b="0">
                    <a:uFillTx/>
                  </a:defRPr>
                </a:pPr>
                <a:r>
                  <a:rPr sz="900" b="0">
                    <a:solidFill>
                      <a:prstClr val="black"/>
                    </a:solidFill>
                    <a:uFillTx/>
                    <a:latin typeface="Calibri"/>
                    <a:ea typeface="+mn-ea"/>
                  </a:rPr>
                  <a:t>Type B – Overlapping work</a:t>
                </a:r>
              </a:p>
            </p:txBody>
          </p:sp>
        </p:grpSp>
        <p:grpSp>
          <p:nvGrpSpPr>
            <p:cNvPr id="21" name="Group 881"/>
            <p:cNvGrpSpPr/>
            <p:nvPr/>
          </p:nvGrpSpPr>
          <p:grpSpPr>
            <a:xfrm>
              <a:off x="0" y="6298657"/>
              <a:ext cx="14271959" cy="2399489"/>
              <a:chOff x="0" y="0"/>
              <a:chExt cx="14271958" cy="2399488"/>
            </a:xfrm>
          </p:grpSpPr>
          <p:sp>
            <p:nvSpPr>
              <p:cNvPr id="22" name="Shape 872"/>
              <p:cNvSpPr/>
              <p:nvPr/>
            </p:nvSpPr>
            <p:spPr>
              <a:xfrm>
                <a:off x="1199744" y="-1"/>
                <a:ext cx="4798978"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alpha val="54509"/>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3" name="Shape 873"/>
              <p:cNvSpPr/>
              <p:nvPr/>
            </p:nvSpPr>
            <p:spPr>
              <a:xfrm>
                <a:off x="1949584" y="-1"/>
                <a:ext cx="4649010"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alpha val="48627"/>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4" name="Shape 874"/>
              <p:cNvSpPr/>
              <p:nvPr/>
            </p:nvSpPr>
            <p:spPr>
              <a:xfrm>
                <a:off x="2699424" y="-1"/>
                <a:ext cx="4499042"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alpha val="45490"/>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5" name="Shape 875"/>
              <p:cNvSpPr/>
              <p:nvPr/>
            </p:nvSpPr>
            <p:spPr>
              <a:xfrm>
                <a:off x="0" y="1049776"/>
                <a:ext cx="14246964" cy="3125"/>
              </a:xfrm>
              <a:prstGeom prst="line">
                <a:avLst/>
              </a:prstGeom>
              <a:no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6" name="Shape 876"/>
              <p:cNvSpPr/>
              <p:nvPr/>
            </p:nvSpPr>
            <p:spPr>
              <a:xfrm>
                <a:off x="3599232" y="-1"/>
                <a:ext cx="4049138"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alpha val="45490"/>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7" name="Shape 877"/>
              <p:cNvSpPr/>
              <p:nvPr/>
            </p:nvSpPr>
            <p:spPr>
              <a:xfrm>
                <a:off x="4649009" y="-1"/>
                <a:ext cx="3449266" cy="19495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00F900">
                  <a:alpha val="50587"/>
                </a:srgbClr>
              </a:solid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28" name="Shape 878"/>
              <p:cNvSpPr/>
              <p:nvPr/>
            </p:nvSpPr>
            <p:spPr>
              <a:xfrm>
                <a:off x="0" y="1049776"/>
                <a:ext cx="14271959" cy="1349713"/>
              </a:xfrm>
              <a:prstGeom prst="rect">
                <a:avLst/>
              </a:prstGeom>
              <a:solidFill>
                <a:srgbClr val="FFFFFF"/>
              </a:solidFill>
              <a:ln w="9525" cap="flat">
                <a:noFill/>
                <a:round/>
              </a:ln>
              <a:effectLst/>
            </p:spPr>
            <p:txBody>
              <a:bodyPr wrap="square" lIns="0" tIns="0" rIns="0" bIns="0" numCol="1" anchor="t">
                <a:noAutofit/>
              </a:bodyPr>
              <a:lstStyle/>
              <a:p>
                <a:pPr defTabSz="292100" fontAlgn="auto" hangingPunct="1">
                  <a:spcBef>
                    <a:spcPts val="0"/>
                  </a:spcBef>
                  <a:spcAft>
                    <a:spcPts val="0"/>
                  </a:spcAft>
                  <a:buClr>
                    <a:srgbClr val="000000"/>
                  </a:buClr>
                  <a:defRPr sz="4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2000">
                  <a:effectLst>
                    <a:outerShdw blurRad="38100" dist="12700" dir="5400000" rotWithShape="0">
                      <a:srgbClr val="000000">
                        <a:alpha val="50000"/>
                      </a:srgbClr>
                    </a:outerShdw>
                  </a:effectLst>
                  <a:latin typeface="Calibri"/>
                  <a:ea typeface="Calibri"/>
                  <a:cs typeface="Calibri"/>
                  <a:sym typeface="Calibri"/>
                </a:endParaRPr>
              </a:p>
            </p:txBody>
          </p:sp>
          <p:sp>
            <p:nvSpPr>
              <p:cNvPr id="29" name="Shape 879"/>
              <p:cNvSpPr/>
              <p:nvPr/>
            </p:nvSpPr>
            <p:spPr>
              <a:xfrm>
                <a:off x="0" y="1049776"/>
                <a:ext cx="14246964" cy="3125"/>
              </a:xfrm>
              <a:prstGeom prst="line">
                <a:avLst/>
              </a:prstGeom>
              <a:noFill/>
              <a:ln w="12700" cap="flat">
                <a:solidFill>
                  <a:srgbClr val="000000"/>
                </a:solidFill>
                <a:prstDash val="solid"/>
                <a:round/>
              </a:ln>
              <a:effectLst/>
            </p:spPr>
            <p:txBody>
              <a:bodyPr wrap="square" lIns="0" tIns="0" rIns="0" bIns="0" numCol="1" anchor="t">
                <a:noAutofit/>
              </a:bodyPr>
              <a:lstStyle/>
              <a:p>
                <a:pPr algn="l" defTabSz="457200" fontAlgn="auto" hangingPunct="1">
                  <a:spcBef>
                    <a:spcPts val="0"/>
                  </a:spcBef>
                  <a:spcAft>
                    <a:spcPts val="0"/>
                  </a:spcAft>
                  <a:defRPr sz="1200"/>
                </a:pPr>
                <a:endParaRPr sz="600">
                  <a:solidFill>
                    <a:prstClr val="black"/>
                  </a:solidFill>
                  <a:latin typeface="Calibri"/>
                  <a:ea typeface="+mn-ea"/>
                </a:endParaRPr>
              </a:p>
            </p:txBody>
          </p:sp>
          <p:sp>
            <p:nvSpPr>
              <p:cNvPr id="30" name="Shape 880"/>
              <p:cNvSpPr/>
              <p:nvPr/>
            </p:nvSpPr>
            <p:spPr>
              <a:xfrm>
                <a:off x="1199744" y="1049776"/>
                <a:ext cx="4328645" cy="549883"/>
              </a:xfrm>
              <a:prstGeom prst="rect">
                <a:avLst/>
              </a:prstGeom>
              <a:noFill/>
              <a:ln w="9525" cap="flat">
                <a:noFill/>
                <a:round/>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marL="39687">
                  <a:buClr>
                    <a:srgbClr val="000000"/>
                  </a:buClr>
                  <a:buFont typeface="Helvetica"/>
                  <a:defRPr sz="1800" b="1">
                    <a:uFill>
                      <a:solidFill/>
                    </a:uFill>
                  </a:defRPr>
                </a:lvl1pPr>
              </a:lstStyle>
              <a:p>
                <a:pPr algn="l" defTabSz="457200" fontAlgn="auto" hangingPunct="1">
                  <a:spcBef>
                    <a:spcPts val="0"/>
                  </a:spcBef>
                  <a:spcAft>
                    <a:spcPts val="0"/>
                  </a:spcAft>
                  <a:defRPr b="0">
                    <a:uFillTx/>
                  </a:defRPr>
                </a:pPr>
                <a:r>
                  <a:rPr sz="900" b="0">
                    <a:solidFill>
                      <a:prstClr val="black"/>
                    </a:solidFill>
                    <a:uFillTx/>
                    <a:latin typeface="Calibri"/>
                    <a:ea typeface="+mn-ea"/>
                  </a:rPr>
                  <a:t>Type C – All at once</a:t>
                </a:r>
              </a:p>
            </p:txBody>
          </p:sp>
        </p:grpSp>
      </p:grpSp>
      <p:sp>
        <p:nvSpPr>
          <p:cNvPr id="47" name="Shape 883"/>
          <p:cNvSpPr/>
          <p:nvPr/>
        </p:nvSpPr>
        <p:spPr>
          <a:xfrm flipH="1" flipV="1">
            <a:off x="12839316" y="8445177"/>
            <a:ext cx="2384340" cy="783030"/>
          </a:xfrm>
          <a:prstGeom prst="line">
            <a:avLst/>
          </a:prstGeom>
          <a:ln w="50800">
            <a:solidFill/>
            <a:miter lim="400000"/>
            <a:tailEnd type="triangle"/>
          </a:ln>
        </p:spPr>
        <p:txBody>
          <a:bodyPr lIns="25400" tIns="25400" rIns="25400" bIns="25400" anchor="ctr"/>
          <a:lstStyle/>
          <a:p>
            <a:pPr defTabSz="412750" fontAlgn="auto" hangingPunct="1">
              <a:spcBef>
                <a:spcPts val="0"/>
              </a:spcBef>
              <a:spcAft>
                <a:spcPts val="0"/>
              </a:spcAft>
              <a:defRPr sz="3200">
                <a:latin typeface="Helvetica Light"/>
                <a:ea typeface="Helvetica Light"/>
                <a:cs typeface="Helvetica Light"/>
                <a:sym typeface="Helvetica Light"/>
              </a:defRPr>
            </a:pPr>
            <a:endParaRPr sz="1600">
              <a:solidFill>
                <a:prstClr val="black"/>
              </a:solidFill>
              <a:ea typeface="Helvetica Light"/>
              <a:cs typeface="Helvetica Light"/>
              <a:sym typeface="Helvetica Light"/>
            </a:endParaRPr>
          </a:p>
        </p:txBody>
      </p:sp>
      <p:sp>
        <p:nvSpPr>
          <p:cNvPr id="48" name="Shape 884"/>
          <p:cNvSpPr/>
          <p:nvPr/>
        </p:nvSpPr>
        <p:spPr>
          <a:xfrm flipH="1">
            <a:off x="13115582" y="9908627"/>
            <a:ext cx="2108074" cy="693790"/>
          </a:xfrm>
          <a:prstGeom prst="line">
            <a:avLst/>
          </a:prstGeom>
          <a:ln w="50800">
            <a:solidFill/>
            <a:miter lim="400000"/>
            <a:tailEnd type="triangle"/>
          </a:ln>
        </p:spPr>
        <p:txBody>
          <a:bodyPr lIns="25400" tIns="25400" rIns="25400" bIns="25400" anchor="ctr"/>
          <a:lstStyle/>
          <a:p>
            <a:pPr defTabSz="412750" fontAlgn="auto" hangingPunct="1">
              <a:spcBef>
                <a:spcPts val="0"/>
              </a:spcBef>
              <a:spcAft>
                <a:spcPts val="0"/>
              </a:spcAft>
              <a:defRPr sz="3200">
                <a:latin typeface="Helvetica Light"/>
                <a:ea typeface="Helvetica Light"/>
                <a:cs typeface="Helvetica Light"/>
                <a:sym typeface="Helvetica Light"/>
              </a:defRPr>
            </a:pPr>
            <a:endParaRPr sz="1600">
              <a:solidFill>
                <a:prstClr val="black"/>
              </a:solidFill>
              <a:ea typeface="Helvetica Light"/>
              <a:cs typeface="Helvetica Light"/>
              <a:sym typeface="Helvetica Light"/>
            </a:endParaRPr>
          </a:p>
        </p:txBody>
      </p:sp>
      <p:sp>
        <p:nvSpPr>
          <p:cNvPr id="49" name="Shape 885"/>
          <p:cNvSpPr/>
          <p:nvPr/>
        </p:nvSpPr>
        <p:spPr>
          <a:xfrm>
            <a:off x="10413367" y="5417840"/>
            <a:ext cx="2282689" cy="666849"/>
          </a:xfrm>
          <a:prstGeom prst="rect">
            <a:avLst/>
          </a:prstGeom>
          <a:ln w="254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defTabSz="825500">
              <a:defRPr sz="5000">
                <a:latin typeface="Helvetica Light"/>
                <a:ea typeface="Helvetica Light"/>
                <a:cs typeface="Helvetica Light"/>
                <a:sym typeface="Helvetica Light"/>
              </a:defRPr>
            </a:lvl1pPr>
          </a:lstStyle>
          <a:p>
            <a:pPr fontAlgn="auto" hangingPunct="1">
              <a:spcBef>
                <a:spcPts val="0"/>
              </a:spcBef>
              <a:spcAft>
                <a:spcPts val="0"/>
              </a:spcAft>
              <a:defRPr sz="1800"/>
            </a:pPr>
            <a:r>
              <a:rPr sz="4000" dirty="0">
                <a:solidFill>
                  <a:prstClr val="black"/>
                </a:solidFill>
                <a:latin typeface="League Gothic" panose="00000500000000000000" pitchFamily="50" charset="0"/>
                <a:cs typeface="Verdana"/>
              </a:rPr>
              <a:t>NASA</a:t>
            </a:r>
            <a:endParaRPr sz="2500" dirty="0">
              <a:solidFill>
                <a:prstClr val="black"/>
              </a:solidFill>
              <a:latin typeface="League Gothic" panose="00000500000000000000" pitchFamily="50" charset="0"/>
              <a:cs typeface="Verdana"/>
            </a:endParaRPr>
          </a:p>
        </p:txBody>
      </p:sp>
      <p:sp>
        <p:nvSpPr>
          <p:cNvPr id="50" name="Shape 886"/>
          <p:cNvSpPr/>
          <p:nvPr/>
        </p:nvSpPr>
        <p:spPr>
          <a:xfrm>
            <a:off x="9745532" y="8423399"/>
            <a:ext cx="2878516" cy="666849"/>
          </a:xfrm>
          <a:prstGeom prst="rect">
            <a:avLst/>
          </a:prstGeom>
          <a:ln w="254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defTabSz="825500">
              <a:defRPr sz="5000">
                <a:latin typeface="Helvetica Light"/>
                <a:ea typeface="Helvetica Light"/>
                <a:cs typeface="Helvetica Light"/>
                <a:sym typeface="Helvetica Light"/>
              </a:defRPr>
            </a:lvl1pPr>
          </a:lstStyle>
          <a:p>
            <a:pPr fontAlgn="auto" hangingPunct="1">
              <a:spcBef>
                <a:spcPts val="0"/>
              </a:spcBef>
              <a:spcAft>
                <a:spcPts val="0"/>
              </a:spcAft>
              <a:defRPr sz="1800"/>
            </a:pPr>
            <a:r>
              <a:rPr sz="4000" dirty="0">
                <a:solidFill>
                  <a:prstClr val="black"/>
                </a:solidFill>
                <a:latin typeface="League Gothic" panose="00000500000000000000" pitchFamily="50" charset="0"/>
                <a:cs typeface="Verdana"/>
              </a:rPr>
              <a:t>Fuji Xerox</a:t>
            </a:r>
          </a:p>
        </p:txBody>
      </p:sp>
      <p:sp>
        <p:nvSpPr>
          <p:cNvPr id="51" name="Shape 887"/>
          <p:cNvSpPr/>
          <p:nvPr/>
        </p:nvSpPr>
        <p:spPr>
          <a:xfrm>
            <a:off x="9405206" y="11653306"/>
            <a:ext cx="5818450" cy="605294"/>
          </a:xfrm>
          <a:prstGeom prst="rect">
            <a:avLst/>
          </a:prstGeom>
          <a:ln w="254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defTabSz="825500">
              <a:defRPr sz="5000">
                <a:latin typeface="Helvetica Light"/>
                <a:ea typeface="Helvetica Light"/>
                <a:cs typeface="Helvetica Light"/>
                <a:sym typeface="Helvetica Light"/>
              </a:defRPr>
            </a:lvl1pPr>
          </a:lstStyle>
          <a:p>
            <a:pPr fontAlgn="auto" hangingPunct="1">
              <a:spcBef>
                <a:spcPts val="0"/>
              </a:spcBef>
              <a:spcAft>
                <a:spcPts val="0"/>
              </a:spcAft>
              <a:defRPr sz="1800"/>
            </a:pPr>
            <a:r>
              <a:rPr sz="3600" dirty="0">
                <a:solidFill>
                  <a:prstClr val="black"/>
                </a:solidFill>
                <a:latin typeface="League Gothic" panose="00000500000000000000" pitchFamily="50" charset="0"/>
                <a:cs typeface="Verdana"/>
              </a:rPr>
              <a:t>Honda, Canon, 3M, …</a:t>
            </a:r>
          </a:p>
        </p:txBody>
      </p:sp>
      <p:sp>
        <p:nvSpPr>
          <p:cNvPr id="52" name="Shape 888"/>
          <p:cNvSpPr/>
          <p:nvPr/>
        </p:nvSpPr>
        <p:spPr>
          <a:xfrm>
            <a:off x="14893898" y="8926196"/>
            <a:ext cx="4979742" cy="1405513"/>
          </a:xfrm>
          <a:prstGeom prst="rect">
            <a:avLst/>
          </a:prstGeom>
          <a:ln w="254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ctr" defTabSz="825500">
              <a:defRPr sz="5000">
                <a:latin typeface="Helvetica Light"/>
                <a:ea typeface="Helvetica Light"/>
                <a:cs typeface="Helvetica Light"/>
                <a:sym typeface="Helvetica Light"/>
              </a:defRPr>
            </a:lvl1pPr>
          </a:lstStyle>
          <a:p>
            <a:pPr fontAlgn="auto" hangingPunct="1">
              <a:spcBef>
                <a:spcPts val="0"/>
              </a:spcBef>
              <a:spcAft>
                <a:spcPts val="0"/>
              </a:spcAft>
              <a:defRPr sz="1800"/>
            </a:pPr>
            <a:r>
              <a:rPr sz="4400" dirty="0">
                <a:solidFill>
                  <a:prstClr val="black"/>
                </a:solidFill>
                <a:latin typeface="League Gothic" panose="00000500000000000000" pitchFamily="50" charset="0"/>
                <a:cs typeface="Verdana"/>
              </a:rPr>
              <a:t>Scrum Project Management</a:t>
            </a:r>
          </a:p>
        </p:txBody>
      </p:sp>
    </p:spTree>
    <p:extLst>
      <p:ext uri="{BB962C8B-B14F-4D97-AF65-F5344CB8AC3E}">
        <p14:creationId xmlns:p14="http://schemas.microsoft.com/office/powerpoint/2010/main" val="27372936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ng"/>
          <p:cNvPicPr>
            <a:picLocks noGrp="1"/>
          </p:cNvPicPr>
          <p:nvPr>
            <p:ph idx="1"/>
          </p:nvPr>
        </p:nvPicPr>
        <p:blipFill>
          <a:blip r:embed="rId2">
            <a:extLst>
              <a:ext uri="{28A0092B-C50C-407E-A947-70E740481C1C}">
                <a14:useLocalDpi xmlns:a14="http://schemas.microsoft.com/office/drawing/2010/main" val="0"/>
              </a:ext>
            </a:extLst>
          </a:blip>
          <a:srcRect l="3048" r="3048"/>
          <a:stretch>
            <a:fillRect/>
          </a:stretch>
        </p:blipFill>
        <p:spPr>
          <a:xfrm>
            <a:off x="3748908" y="2940447"/>
            <a:ext cx="17300076" cy="10227357"/>
          </a:xfrm>
          <a:prstGeom prst="rect">
            <a:avLst/>
          </a:prstGeom>
          <a:ln w="12700">
            <a:miter lim="400000"/>
          </a:ln>
        </p:spPr>
      </p:pic>
      <p:sp>
        <p:nvSpPr>
          <p:cNvPr id="6" name="AutoShape 6"/>
          <p:cNvSpPr>
            <a:spLocks/>
          </p:cNvSpPr>
          <p:nvPr/>
        </p:nvSpPr>
        <p:spPr bwMode="auto">
          <a:xfrm>
            <a:off x="2384947" y="1213248"/>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GANNT CHART</a:t>
            </a:r>
            <a:endParaRPr lang="es-ES" dirty="0">
              <a:latin typeface="League Gothic" charset="0"/>
              <a:ea typeface="ＭＳ Ｐゴシック" charset="0"/>
              <a:cs typeface="League Gothic" charset="0"/>
              <a:sym typeface="League Gothic" charset="0"/>
            </a:endParaRPr>
          </a:p>
        </p:txBody>
      </p:sp>
      <p:sp>
        <p:nvSpPr>
          <p:cNvPr id="7" name="Line 7"/>
          <p:cNvSpPr>
            <a:spLocks noChangeShapeType="1"/>
          </p:cNvSpPr>
          <p:nvPr/>
        </p:nvSpPr>
        <p:spPr bwMode="auto">
          <a:xfrm>
            <a:off x="2755900" y="36464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8" name="AutoShape 9"/>
          <p:cNvSpPr>
            <a:spLocks/>
          </p:cNvSpPr>
          <p:nvPr/>
        </p:nvSpPr>
        <p:spPr bwMode="auto">
          <a:xfrm>
            <a:off x="2350022" y="193714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Paying</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people</a:t>
            </a:r>
            <a:r>
              <a:rPr lang="es-ES" sz="1800" b="1" dirty="0" smtClean="0">
                <a:solidFill>
                  <a:srgbClr val="838383"/>
                </a:solidFill>
                <a:latin typeface="Lato" charset="0"/>
                <a:ea typeface="ＭＳ Ｐゴシック" charset="0"/>
                <a:cs typeface="Lato" charset="0"/>
                <a:sym typeface="Lato" charset="0"/>
              </a:rPr>
              <a:t> to lie to </a:t>
            </a:r>
            <a:r>
              <a:rPr lang="es-ES" sz="1800" b="1" dirty="0" err="1" smtClean="0">
                <a:solidFill>
                  <a:srgbClr val="838383"/>
                </a:solidFill>
                <a:latin typeface="Lato" charset="0"/>
                <a:ea typeface="ＭＳ Ｐゴシック" charset="0"/>
                <a:cs typeface="Lato" charset="0"/>
                <a:sym typeface="Lato" charset="0"/>
              </a:rPr>
              <a:t>you</a:t>
            </a:r>
            <a:endParaRPr lang="es-ES" dirty="0">
              <a:latin typeface="League Gothic" charset="0"/>
              <a:ea typeface="ＭＳ Ｐゴシック" charset="0"/>
              <a:cs typeface="League Gothic" charset="0"/>
              <a:sym typeface="League Gothic" charset="0"/>
            </a:endParaRPr>
          </a:p>
        </p:txBody>
      </p:sp>
      <p:sp>
        <p:nvSpPr>
          <p:cNvPr id="9" name="AutoShape 11"/>
          <p:cNvSpPr>
            <a:spLocks/>
          </p:cNvSpPr>
          <p:nvPr/>
        </p:nvSpPr>
        <p:spPr bwMode="auto">
          <a:xfrm>
            <a:off x="2038872" y="1097360"/>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152138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AutoShape 1"/>
          <p:cNvSpPr>
            <a:spLocks/>
          </p:cNvSpPr>
          <p:nvPr/>
        </p:nvSpPr>
        <p:spPr bwMode="auto">
          <a:xfrm>
            <a:off x="2511501" y="1615133"/>
            <a:ext cx="1787125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“PLANS ARE WORTHLESS. PLANNING IS EVERYTHING!”</a:t>
            </a:r>
            <a:endParaRPr lang="es-ES" dirty="0">
              <a:latin typeface="League Gothic" charset="0"/>
              <a:ea typeface="ＭＳ Ｐゴシック" charset="0"/>
              <a:cs typeface="League Gothic" charset="0"/>
              <a:sym typeface="League Gothic" charset="0"/>
            </a:endParaRPr>
          </a:p>
        </p:txBody>
      </p:sp>
      <p:sp>
        <p:nvSpPr>
          <p:cNvPr id="19458" name="Line 2"/>
          <p:cNvSpPr>
            <a:spLocks noChangeShapeType="1"/>
          </p:cNvSpPr>
          <p:nvPr/>
        </p:nvSpPr>
        <p:spPr bwMode="auto">
          <a:xfrm>
            <a:off x="2233688" y="3010546"/>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19459" name="AutoShape 3"/>
          <p:cNvSpPr>
            <a:spLocks/>
          </p:cNvSpPr>
          <p:nvPr/>
        </p:nvSpPr>
        <p:spPr bwMode="auto">
          <a:xfrm>
            <a:off x="2494038" y="2369196"/>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smtClean="0">
                <a:solidFill>
                  <a:srgbClr val="838383"/>
                </a:solidFill>
                <a:latin typeface="Lato" charset="0"/>
                <a:ea typeface="ＭＳ Ｐゴシック" charset="0"/>
                <a:cs typeface="Lato" charset="0"/>
                <a:sym typeface="Lato" charset="0"/>
              </a:rPr>
              <a:t>PRESIDENT DWIGHT D. EISENHOWER</a:t>
            </a:r>
            <a:endParaRPr lang="es-ES" dirty="0">
              <a:latin typeface="League Gothic" charset="0"/>
              <a:ea typeface="ＭＳ Ｐゴシック" charset="0"/>
              <a:cs typeface="League Gothic" charset="0"/>
              <a:sym typeface="League Gothic" charset="0"/>
            </a:endParaRPr>
          </a:p>
        </p:txBody>
      </p:sp>
      <p:sp>
        <p:nvSpPr>
          <p:cNvPr id="19460" name="AutoShape 4"/>
          <p:cNvSpPr>
            <a:spLocks/>
          </p:cNvSpPr>
          <p:nvPr/>
        </p:nvSpPr>
        <p:spPr bwMode="auto">
          <a:xfrm>
            <a:off x="2182888" y="1529408"/>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35842" name="Picture 2" descr="http://www.strijdbewijs.nl/normandie7/O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051" y="4037658"/>
            <a:ext cx="18783962" cy="850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0906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Dropbox\Scrum Inc. Company Folder\Conferences\TedX Aix\TEDxAIX.key\Data\_Photo__Funeral_procession_of_Douglas_MacArthur_in_Norfolk__Virginia__United_States__9_Apr_1964___World_War_II_Database-small-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438" y="6209928"/>
            <a:ext cx="13271596" cy="699869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4" descr="F:\Dropbox\Scrum Inc. Company Folder\Conferences\TedX Aix\TEDxAIX.key\Data\ESPN_SportsTravel__Photo_Gallery-small-2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40" y="4440586"/>
            <a:ext cx="8288598" cy="46623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6"/>
          <p:cNvSpPr>
            <a:spLocks/>
          </p:cNvSpPr>
          <p:nvPr/>
        </p:nvSpPr>
        <p:spPr bwMode="auto">
          <a:xfrm>
            <a:off x="3051175" y="2281238"/>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MAKE WORK VISIBLE</a:t>
            </a:r>
            <a:endParaRPr lang="es-ES" dirty="0">
              <a:latin typeface="League Gothic" charset="0"/>
              <a:ea typeface="ＭＳ Ｐゴシック" charset="0"/>
              <a:cs typeface="League Gothic" charset="0"/>
              <a:sym typeface="League Gothic" charset="0"/>
            </a:endParaRPr>
          </a:p>
        </p:txBody>
      </p:sp>
      <p:sp>
        <p:nvSpPr>
          <p:cNvPr id="7" name="Line 7"/>
          <p:cNvSpPr>
            <a:spLocks noChangeShapeType="1"/>
          </p:cNvSpPr>
          <p:nvPr/>
        </p:nvSpPr>
        <p:spPr bwMode="auto">
          <a:xfrm>
            <a:off x="2755900" y="3646488"/>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8" name="AutoShape 9"/>
          <p:cNvSpPr>
            <a:spLocks/>
          </p:cNvSpPr>
          <p:nvPr/>
        </p:nvSpPr>
        <p:spPr bwMode="auto">
          <a:xfrm>
            <a:off x="3016250" y="3005138"/>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smtClean="0">
                <a:solidFill>
                  <a:srgbClr val="838383"/>
                </a:solidFill>
                <a:latin typeface="Lato" charset="0"/>
                <a:ea typeface="ＭＳ Ｐゴシック" charset="0"/>
                <a:cs typeface="Lato" charset="0"/>
                <a:sym typeface="Lato" charset="0"/>
              </a:rPr>
              <a:t>Real time </a:t>
            </a:r>
            <a:r>
              <a:rPr lang="es-ES" sz="1800" b="1" dirty="0" err="1" smtClean="0">
                <a:solidFill>
                  <a:srgbClr val="838383"/>
                </a:solidFill>
                <a:latin typeface="Lato" charset="0"/>
                <a:ea typeface="ＭＳ Ｐゴシック" charset="0"/>
                <a:cs typeface="Lato" charset="0"/>
                <a:sym typeface="Lato" charset="0"/>
              </a:rPr>
              <a:t>self-organization</a:t>
            </a:r>
            <a:endParaRPr lang="es-ES" dirty="0">
              <a:latin typeface="League Gothic" charset="0"/>
              <a:ea typeface="ＭＳ Ｐゴシック" charset="0"/>
              <a:cs typeface="League Gothic" charset="0"/>
              <a:sym typeface="League Gothic" charset="0"/>
            </a:endParaRPr>
          </a:p>
        </p:txBody>
      </p:sp>
      <p:sp>
        <p:nvSpPr>
          <p:cNvPr id="9" name="AutoShape 11"/>
          <p:cNvSpPr>
            <a:spLocks/>
          </p:cNvSpPr>
          <p:nvPr/>
        </p:nvSpPr>
        <p:spPr bwMode="auto">
          <a:xfrm>
            <a:off x="2705100" y="2165350"/>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3820334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p:cNvSpPr>
            <a:spLocks/>
          </p:cNvSpPr>
          <p:nvPr/>
        </p:nvSpPr>
        <p:spPr bwMode="auto">
          <a:xfrm>
            <a:off x="3051175" y="1218152"/>
            <a:ext cx="12474575"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8100" tIns="38100" rIns="38100" bIns="38100" anchor="ctr"/>
          <a:lstStyle/>
          <a:p>
            <a:pPr algn="l">
              <a:defRPr/>
            </a:pPr>
            <a:r>
              <a:rPr lang="es-ES" sz="5000" dirty="0" smtClean="0">
                <a:solidFill>
                  <a:srgbClr val="53585F"/>
                </a:solidFill>
                <a:latin typeface="League Gothic" charset="0"/>
                <a:ea typeface="ＭＳ Ｐゴシック" charset="0"/>
                <a:cs typeface="League Gothic" charset="0"/>
                <a:sym typeface="League Gothic" charset="0"/>
              </a:rPr>
              <a:t>BURNDOWN CHART</a:t>
            </a:r>
            <a:endParaRPr lang="es-ES" dirty="0">
              <a:latin typeface="League Gothic" charset="0"/>
              <a:ea typeface="ＭＳ Ｐゴシック" charset="0"/>
              <a:cs typeface="League Gothic" charset="0"/>
              <a:sym typeface="League Gothic" charset="0"/>
            </a:endParaRPr>
          </a:p>
        </p:txBody>
      </p:sp>
      <p:sp>
        <p:nvSpPr>
          <p:cNvPr id="5" name="Line 7"/>
          <p:cNvSpPr>
            <a:spLocks noChangeShapeType="1"/>
          </p:cNvSpPr>
          <p:nvPr/>
        </p:nvSpPr>
        <p:spPr bwMode="auto">
          <a:xfrm>
            <a:off x="2755900" y="2583402"/>
            <a:ext cx="18815050" cy="0"/>
          </a:xfrm>
          <a:prstGeom prst="line">
            <a:avLst/>
          </a:prstGeom>
          <a:noFill/>
          <a:ln w="25400" cap="flat" cmpd="sng">
            <a:solidFill>
              <a:srgbClr val="DCDEE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a:defRPr/>
            </a:pPr>
            <a:endParaRPr lang="es-ES" sz="5600">
              <a:effectLst>
                <a:outerShdw blurRad="38100" dist="38100" dir="2700000" algn="tl">
                  <a:srgbClr val="DDDDDD"/>
                </a:outerShdw>
              </a:effectLst>
              <a:latin typeface="Gill Sans" charset="0"/>
              <a:ea typeface="ＭＳ Ｐゴシック" charset="0"/>
              <a:sym typeface="Gill Sans" charset="0"/>
            </a:endParaRPr>
          </a:p>
        </p:txBody>
      </p:sp>
      <p:sp>
        <p:nvSpPr>
          <p:cNvPr id="6" name="AutoShape 9"/>
          <p:cNvSpPr>
            <a:spLocks/>
          </p:cNvSpPr>
          <p:nvPr/>
        </p:nvSpPr>
        <p:spPr bwMode="auto">
          <a:xfrm>
            <a:off x="3016250" y="1942052"/>
            <a:ext cx="7780338"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just" defTabSz="647700">
              <a:lnSpc>
                <a:spcPct val="120000"/>
              </a:lnSpc>
              <a:spcBef>
                <a:spcPts val="1700"/>
              </a:spcBef>
              <a:defRPr/>
            </a:pPr>
            <a:r>
              <a:rPr lang="es-ES" sz="1800" b="1" dirty="0" err="1" smtClean="0">
                <a:solidFill>
                  <a:srgbClr val="838383"/>
                </a:solidFill>
                <a:latin typeface="Lato" charset="0"/>
                <a:ea typeface="ＭＳ Ｐゴシック" charset="0"/>
                <a:cs typeface="Lato" charset="0"/>
                <a:sym typeface="Lato" charset="0"/>
              </a:rPr>
              <a:t>Constant</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small</a:t>
            </a:r>
            <a:r>
              <a:rPr lang="es-ES" sz="1800" b="1" dirty="0" smtClean="0">
                <a:solidFill>
                  <a:srgbClr val="838383"/>
                </a:solidFill>
                <a:latin typeface="Lato" charset="0"/>
                <a:ea typeface="ＭＳ Ｐゴシック" charset="0"/>
                <a:cs typeface="Lato" charset="0"/>
                <a:sym typeface="Lato" charset="0"/>
              </a:rPr>
              <a:t> </a:t>
            </a:r>
            <a:r>
              <a:rPr lang="es-ES" sz="1800" b="1" dirty="0" err="1" smtClean="0">
                <a:solidFill>
                  <a:srgbClr val="838383"/>
                </a:solidFill>
                <a:latin typeface="Lato" charset="0"/>
                <a:ea typeface="ＭＳ Ｐゴシック" charset="0"/>
                <a:cs typeface="Lato" charset="0"/>
                <a:sym typeface="Lato" charset="0"/>
              </a:rPr>
              <a:t>adjustments</a:t>
            </a:r>
            <a:r>
              <a:rPr lang="es-ES" sz="1800" b="1" dirty="0" smtClean="0">
                <a:solidFill>
                  <a:srgbClr val="838383"/>
                </a:solidFill>
                <a:latin typeface="Lato" charset="0"/>
                <a:ea typeface="ＭＳ Ｐゴシック" charset="0"/>
                <a:cs typeface="Lato" charset="0"/>
                <a:sym typeface="Lato" charset="0"/>
              </a:rPr>
              <a:t> in real time.</a:t>
            </a:r>
            <a:endParaRPr lang="es-ES" dirty="0">
              <a:latin typeface="League Gothic" charset="0"/>
              <a:ea typeface="ＭＳ Ｐゴシック" charset="0"/>
              <a:cs typeface="League Gothic" charset="0"/>
              <a:sym typeface="League Gothic" charset="0"/>
            </a:endParaRPr>
          </a:p>
        </p:txBody>
      </p:sp>
      <p:sp>
        <p:nvSpPr>
          <p:cNvPr id="7" name="AutoShape 11"/>
          <p:cNvSpPr>
            <a:spLocks/>
          </p:cNvSpPr>
          <p:nvPr/>
        </p:nvSpPr>
        <p:spPr bwMode="auto">
          <a:xfrm>
            <a:off x="2705100" y="1102264"/>
            <a:ext cx="157163" cy="1284288"/>
          </a:xfrm>
          <a:custGeom>
            <a:avLst/>
            <a:gdLst>
              <a:gd name="T0" fmla="*/ 78582 w 21600"/>
              <a:gd name="T1" fmla="*/ 642144 h 21600"/>
              <a:gd name="T2" fmla="*/ 78582 w 21600"/>
              <a:gd name="T3" fmla="*/ 642144 h 21600"/>
              <a:gd name="T4" fmla="*/ 78582 w 21600"/>
              <a:gd name="T5" fmla="*/ 642144 h 21600"/>
              <a:gd name="T6" fmla="*/ 78582 w 21600"/>
              <a:gd name="T7" fmla="*/ 642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44CEB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US"/>
          </a:p>
        </p:txBody>
      </p:sp>
      <p:pic>
        <p:nvPicPr>
          <p:cNvPr id="8" name="PHANTOM F4 LANDING AT FAIRFORD U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3008" y="2915337"/>
            <a:ext cx="16354217" cy="9199247"/>
          </a:xfrm>
          <a:prstGeom prst="rect">
            <a:avLst/>
          </a:prstGeom>
        </p:spPr>
      </p:pic>
    </p:spTree>
    <p:extLst>
      <p:ext uri="{BB962C8B-B14F-4D97-AF65-F5344CB8AC3E}">
        <p14:creationId xmlns:p14="http://schemas.microsoft.com/office/powerpoint/2010/main" val="1419250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Tema de Office">
      <a:majorFont>
        <a:latin typeface="Gill Sans"/>
        <a:ea typeface="ＭＳ Ｐゴシック"/>
        <a:cs typeface="Gill Sans"/>
      </a:majorFont>
      <a:minorFont>
        <a:latin typeface="Gill Sans"/>
        <a:ea typeface="ＭＳ Ｐゴシック"/>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s-ES" sz="8000" b="0" i="0" u="none" strike="noStrike" cap="none" normalizeH="0" baseline="0">
            <a:ln>
              <a:noFill/>
            </a:ln>
            <a:solidFill>
              <a:srgbClr val="FFFFFF"/>
            </a:solidFill>
            <a:effectLst/>
            <a:latin typeface="League Gothic" charset="0"/>
            <a:ea typeface="ＭＳ Ｐゴシック" charset="0"/>
            <a:cs typeface="League Gothic" charset="0"/>
            <a:sym typeface="League Gothic"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s-ES" sz="8000" b="0" i="0" u="none" strike="noStrike" cap="none" normalizeH="0" baseline="0">
            <a:ln>
              <a:noFill/>
            </a:ln>
            <a:solidFill>
              <a:srgbClr val="FFFFFF"/>
            </a:solidFill>
            <a:effectLst/>
            <a:latin typeface="League Gothic" charset="0"/>
            <a:ea typeface="ＭＳ Ｐゴシック" charset="0"/>
            <a:cs typeface="League Gothic" charset="0"/>
            <a:sym typeface="League Gothic" charset="0"/>
          </a:defRPr>
        </a:defPPr>
      </a:lstStyle>
    </a:lnDef>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1152</TotalTime>
  <Words>1728</Words>
  <Application>Microsoft Office PowerPoint</Application>
  <PresentationFormat>Custom</PresentationFormat>
  <Paragraphs>213</Paragraphs>
  <Slides>34</Slides>
  <Notes>7</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MS PGothic</vt:lpstr>
      <vt:lpstr>MS PGothic</vt:lpstr>
      <vt:lpstr>Arial</vt:lpstr>
      <vt:lpstr>Calibri</vt:lpstr>
      <vt:lpstr>Gill Sans</vt:lpstr>
      <vt:lpstr>Helvetica</vt:lpstr>
      <vt:lpstr>Helvetica Light</vt:lpstr>
      <vt:lpstr>Lato</vt:lpstr>
      <vt:lpstr>League Gothic</vt:lpstr>
      <vt:lpstr>Lucida Grande</vt:lpstr>
      <vt:lpstr>Verdana</vt:lpstr>
      <vt:lpstr>Verdana Bold</vt:lpstr>
      <vt:lpstr>Verdana Bold Italic</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Saab Gripen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JJ Sutherland</dc:creator>
  <cp:lastModifiedBy>Dad Sjoberg</cp:lastModifiedBy>
  <cp:revision>31</cp:revision>
  <dcterms:modified xsi:type="dcterms:W3CDTF">2015-04-28T11:20:31Z</dcterms:modified>
</cp:coreProperties>
</file>